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8" r:id="rId3"/>
    <p:sldId id="260" r:id="rId4"/>
    <p:sldId id="262" r:id="rId5"/>
    <p:sldId id="263" r:id="rId6"/>
    <p:sldId id="264" r:id="rId7"/>
    <p:sldId id="267" r:id="rId8"/>
    <p:sldId id="259"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5" r:id="rId24"/>
    <p:sldId id="282" r:id="rId25"/>
    <p:sldId id="283" r:id="rId26"/>
    <p:sldId id="284" r:id="rId27"/>
    <p:sldId id="289" r:id="rId28"/>
    <p:sldId id="290" r:id="rId29"/>
    <p:sldId id="287" r:id="rId30"/>
    <p:sldId id="28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5E68"/>
    <a:srgbClr val="FDF9F7"/>
    <a:srgbClr val="FFFFFF"/>
    <a:srgbClr val="FF0000"/>
    <a:srgbClr val="1818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47"/>
    <p:restoredTop sz="89121"/>
  </p:normalViewPr>
  <p:slideViewPr>
    <p:cSldViewPr snapToGrid="0">
      <p:cViewPr>
        <p:scale>
          <a:sx n="80" d="100"/>
          <a:sy n="80" d="100"/>
        </p:scale>
        <p:origin x="360" y="134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AE0697-042F-9145-B8B0-7DD9C258131F}" type="datetimeFigureOut">
              <a:rPr lang="en-US" smtClean="0"/>
              <a:t>6/3/25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7355E-A138-A14F-B7C2-7F7F8A069028}" type="slidenum">
              <a:rPr lang="en-US" smtClean="0"/>
              <a:t>‹#›</a:t>
            </a:fld>
            <a:endParaRPr lang="en-US"/>
          </a:p>
        </p:txBody>
      </p:sp>
    </p:spTree>
    <p:extLst>
      <p:ext uri="{BB962C8B-B14F-4D97-AF65-F5344CB8AC3E}">
        <p14:creationId xmlns:p14="http://schemas.microsoft.com/office/powerpoint/2010/main" val="34931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Start</a:t>
            </a:r>
          </a:p>
        </p:txBody>
      </p:sp>
      <p:sp>
        <p:nvSpPr>
          <p:cNvPr id="4" name="Slide Number Placeholder 3"/>
          <p:cNvSpPr>
            <a:spLocks noGrp="1"/>
          </p:cNvSpPr>
          <p:nvPr>
            <p:ph type="sldNum" sz="quarter" idx="5"/>
          </p:nvPr>
        </p:nvSpPr>
        <p:spPr/>
        <p:txBody>
          <a:bodyPr/>
          <a:lstStyle/>
          <a:p>
            <a:fld id="{6507355E-A138-A14F-B7C2-7F7F8A069028}" type="slidenum">
              <a:rPr lang="en-US" smtClean="0"/>
              <a:t>1</a:t>
            </a:fld>
            <a:endParaRPr lang="en-US"/>
          </a:p>
        </p:txBody>
      </p:sp>
    </p:spTree>
    <p:extLst>
      <p:ext uri="{BB962C8B-B14F-4D97-AF65-F5344CB8AC3E}">
        <p14:creationId xmlns:p14="http://schemas.microsoft.com/office/powerpoint/2010/main" val="2504505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first meeting with Dr. Breytenbach, we were introduced to the project: building AI-based risk prediction models for bariatric surgery patients in South Africa. This project is part of a larger effort to develop a national medical platform. We were given access to historical surgery data and tasked with predicting the likelihood of minor and major complications using traditional methods first, then comparing them to advanced models like neural networks. Dr. Breytenbach emphasized the need to justify any shift in approach and asked us to consider the user journey—from patients providing basic medical details to doctors receiving risk insights through a web interface that also prioritizes patient cases based on health features.</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21</a:t>
            </a:fld>
            <a:endParaRPr lang="en-US"/>
          </a:p>
        </p:txBody>
      </p:sp>
    </p:spTree>
    <p:extLst>
      <p:ext uri="{BB962C8B-B14F-4D97-AF65-F5344CB8AC3E}">
        <p14:creationId xmlns:p14="http://schemas.microsoft.com/office/powerpoint/2010/main" val="16398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started by dividing tasks and story points which are basically representations of effort. </a:t>
            </a:r>
            <a:br>
              <a:rPr lang="en-US" dirty="0"/>
            </a:br>
            <a:r>
              <a:rPr lang="en-US" dirty="0"/>
              <a:t>For the first week we had divided around 23 story points for us 3 and we started working on them right after our first meeting Monday.</a:t>
            </a:r>
          </a:p>
          <a:p>
            <a:r>
              <a:rPr lang="en-US" dirty="0"/>
              <a:t>Setting up the </a:t>
            </a:r>
            <a:r>
              <a:rPr lang="en-US" dirty="0" err="1"/>
              <a:t>github</a:t>
            </a:r>
            <a:r>
              <a:rPr lang="en-US" dirty="0"/>
              <a:t> and Trello for instance. Wednesday and </a:t>
            </a:r>
            <a:r>
              <a:rPr lang="en-US" dirty="0" err="1"/>
              <a:t>thursday</a:t>
            </a:r>
            <a:r>
              <a:rPr lang="en-US" dirty="0"/>
              <a:t> we were travelling to South Africa and Friday we finished our setting up of the project.</a:t>
            </a:r>
          </a:p>
        </p:txBody>
      </p:sp>
      <p:sp>
        <p:nvSpPr>
          <p:cNvPr id="4" name="Slide Number Placeholder 3"/>
          <p:cNvSpPr>
            <a:spLocks noGrp="1"/>
          </p:cNvSpPr>
          <p:nvPr>
            <p:ph type="sldNum" sz="quarter" idx="5"/>
          </p:nvPr>
        </p:nvSpPr>
        <p:spPr/>
        <p:txBody>
          <a:bodyPr/>
          <a:lstStyle/>
          <a:p>
            <a:fld id="{6507355E-A138-A14F-B7C2-7F7F8A069028}" type="slidenum">
              <a:rPr lang="en-US" smtClean="0"/>
              <a:t>22</a:t>
            </a:fld>
            <a:endParaRPr lang="en-US"/>
          </a:p>
        </p:txBody>
      </p:sp>
    </p:spTree>
    <p:extLst>
      <p:ext uri="{BB962C8B-B14F-4D97-AF65-F5344CB8AC3E}">
        <p14:creationId xmlns:p14="http://schemas.microsoft.com/office/powerpoint/2010/main" val="1110874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second meeting with Dr. Breytenbach, we reviewed the dataset in more detail and discussed which features were relevant. He advised us to remove columns like hospital, </a:t>
            </a:r>
            <a:r>
              <a:rPr lang="en-US" dirty="0" err="1"/>
              <a:t>anaesthetist</a:t>
            </a:r>
            <a:r>
              <a:rPr lang="en-US" dirty="0"/>
              <a:t>, and doctor to avoid misleading correlations, and to clean up invalid or unrealistic values. We learned that complications are graded from 1 (minor) to 5 (morbid), though the most severe cases were excluded during anonymization. Dr. Breytenbach encouraged us to explore both pre-operative and post-operative prediction models, suggesting we add features like surgery duration and correct blood loss entries. With this feedback, we prepared to begin building our first proper models for discussion in the next meeting.</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23</a:t>
            </a:fld>
            <a:endParaRPr lang="en-US"/>
          </a:p>
        </p:txBody>
      </p:sp>
    </p:spTree>
    <p:extLst>
      <p:ext uri="{BB962C8B-B14F-4D97-AF65-F5344CB8AC3E}">
        <p14:creationId xmlns:p14="http://schemas.microsoft.com/office/powerpoint/2010/main" val="2727175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24</a:t>
            </a:fld>
            <a:endParaRPr lang="en-US"/>
          </a:p>
        </p:txBody>
      </p:sp>
    </p:spTree>
    <p:extLst>
      <p:ext uri="{BB962C8B-B14F-4D97-AF65-F5344CB8AC3E}">
        <p14:creationId xmlns:p14="http://schemas.microsoft.com/office/powerpoint/2010/main" val="957707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End</a:t>
            </a:r>
          </a:p>
        </p:txBody>
      </p:sp>
      <p:sp>
        <p:nvSpPr>
          <p:cNvPr id="4" name="Slide Number Placeholder 3"/>
          <p:cNvSpPr>
            <a:spLocks noGrp="1"/>
          </p:cNvSpPr>
          <p:nvPr>
            <p:ph type="sldNum" sz="quarter" idx="5"/>
          </p:nvPr>
        </p:nvSpPr>
        <p:spPr/>
        <p:txBody>
          <a:bodyPr/>
          <a:lstStyle/>
          <a:p>
            <a:fld id="{6507355E-A138-A14F-B7C2-7F7F8A069028}" type="slidenum">
              <a:rPr lang="en-US" smtClean="0"/>
              <a:t>26</a:t>
            </a:fld>
            <a:endParaRPr lang="en-US"/>
          </a:p>
        </p:txBody>
      </p:sp>
    </p:spTree>
    <p:extLst>
      <p:ext uri="{BB962C8B-B14F-4D97-AF65-F5344CB8AC3E}">
        <p14:creationId xmlns:p14="http://schemas.microsoft.com/office/powerpoint/2010/main" val="1592184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9E191-EF03-E53A-D75B-A32A32A01E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905261-ADB1-0D56-4BDB-8626548042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C24162-B4A8-2305-FDA2-C9ADEF9FF2C8}"/>
              </a:ext>
            </a:extLst>
          </p:cNvPr>
          <p:cNvSpPr>
            <a:spLocks noGrp="1"/>
          </p:cNvSpPr>
          <p:nvPr>
            <p:ph type="body" idx="1"/>
          </p:nvPr>
        </p:nvSpPr>
        <p:spPr/>
        <p:txBody>
          <a:bodyPr/>
          <a:lstStyle/>
          <a:p>
            <a:r>
              <a:rPr lang="en-US" dirty="0"/>
              <a:t>Robin Start</a:t>
            </a:r>
          </a:p>
        </p:txBody>
      </p:sp>
      <p:sp>
        <p:nvSpPr>
          <p:cNvPr id="4" name="Slide Number Placeholder 3">
            <a:extLst>
              <a:ext uri="{FF2B5EF4-FFF2-40B4-BE49-F238E27FC236}">
                <a16:creationId xmlns:a16="http://schemas.microsoft.com/office/drawing/2014/main" id="{674FC8D5-0F34-B27A-D113-3ED9F48A3BCA}"/>
              </a:ext>
            </a:extLst>
          </p:cNvPr>
          <p:cNvSpPr>
            <a:spLocks noGrp="1"/>
          </p:cNvSpPr>
          <p:nvPr>
            <p:ph type="sldNum" sz="quarter" idx="5"/>
          </p:nvPr>
        </p:nvSpPr>
        <p:spPr/>
        <p:txBody>
          <a:bodyPr/>
          <a:lstStyle/>
          <a:p>
            <a:fld id="{6507355E-A138-A14F-B7C2-7F7F8A069028}" type="slidenum">
              <a:rPr lang="en-US" smtClean="0"/>
              <a:t>27</a:t>
            </a:fld>
            <a:endParaRPr lang="en-US"/>
          </a:p>
        </p:txBody>
      </p:sp>
    </p:spTree>
    <p:extLst>
      <p:ext uri="{BB962C8B-B14F-4D97-AF65-F5344CB8AC3E}">
        <p14:creationId xmlns:p14="http://schemas.microsoft.com/office/powerpoint/2010/main" val="1195024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39D224-34DD-90A3-2456-A979F120C6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FBDE36-0F19-951B-4B8F-A325A8E81F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E47558-B847-D6EF-1E6D-50A134DE99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71950B-2837-47C8-1C42-59778A1940CE}"/>
              </a:ext>
            </a:extLst>
          </p:cNvPr>
          <p:cNvSpPr>
            <a:spLocks noGrp="1"/>
          </p:cNvSpPr>
          <p:nvPr>
            <p:ph type="sldNum" sz="quarter" idx="5"/>
          </p:nvPr>
        </p:nvSpPr>
        <p:spPr/>
        <p:txBody>
          <a:bodyPr/>
          <a:lstStyle/>
          <a:p>
            <a:fld id="{6507355E-A138-A14F-B7C2-7F7F8A069028}" type="slidenum">
              <a:rPr lang="en-US" smtClean="0"/>
              <a:t>28</a:t>
            </a:fld>
            <a:endParaRPr lang="en-US"/>
          </a:p>
        </p:txBody>
      </p:sp>
    </p:spTree>
    <p:extLst>
      <p:ext uri="{BB962C8B-B14F-4D97-AF65-F5344CB8AC3E}">
        <p14:creationId xmlns:p14="http://schemas.microsoft.com/office/powerpoint/2010/main" val="41558183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Robin End</a:t>
            </a:r>
          </a:p>
        </p:txBody>
      </p:sp>
      <p:sp>
        <p:nvSpPr>
          <p:cNvPr id="4" name="Slide Number Placeholder 3"/>
          <p:cNvSpPr>
            <a:spLocks noGrp="1"/>
          </p:cNvSpPr>
          <p:nvPr>
            <p:ph type="sldNum" sz="quarter" idx="5"/>
          </p:nvPr>
        </p:nvSpPr>
        <p:spPr/>
        <p:txBody>
          <a:bodyPr/>
          <a:lstStyle/>
          <a:p>
            <a:fld id="{6507355E-A138-A14F-B7C2-7F7F8A069028}" type="slidenum">
              <a:rPr lang="en-US" smtClean="0"/>
              <a:t>30</a:t>
            </a:fld>
            <a:endParaRPr lang="en-US"/>
          </a:p>
        </p:txBody>
      </p:sp>
    </p:spTree>
    <p:extLst>
      <p:ext uri="{BB962C8B-B14F-4D97-AF65-F5344CB8AC3E}">
        <p14:creationId xmlns:p14="http://schemas.microsoft.com/office/powerpoint/2010/main" val="794301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Tobias End</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7</a:t>
            </a:fld>
            <a:endParaRPr lang="en-US"/>
          </a:p>
        </p:txBody>
      </p:sp>
    </p:spTree>
    <p:extLst>
      <p:ext uri="{BB962C8B-B14F-4D97-AF65-F5344CB8AC3E}">
        <p14:creationId xmlns:p14="http://schemas.microsoft.com/office/powerpoint/2010/main" val="62361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Robin Start</a:t>
            </a:r>
          </a:p>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8</a:t>
            </a:fld>
            <a:endParaRPr lang="en-US"/>
          </a:p>
        </p:txBody>
      </p:sp>
    </p:spTree>
    <p:extLst>
      <p:ext uri="{BB962C8B-B14F-4D97-AF65-F5344CB8AC3E}">
        <p14:creationId xmlns:p14="http://schemas.microsoft.com/office/powerpoint/2010/main" val="605573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07355E-A138-A14F-B7C2-7F7F8A069028}" type="slidenum">
              <a:rPr lang="en-US" smtClean="0"/>
              <a:t>9</a:t>
            </a:fld>
            <a:endParaRPr lang="en-US"/>
          </a:p>
        </p:txBody>
      </p:sp>
    </p:spTree>
    <p:extLst>
      <p:ext uri="{BB962C8B-B14F-4D97-AF65-F5344CB8AC3E}">
        <p14:creationId xmlns:p14="http://schemas.microsoft.com/office/powerpoint/2010/main" val="3335173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Robin End</a:t>
            </a:r>
          </a:p>
        </p:txBody>
      </p:sp>
      <p:sp>
        <p:nvSpPr>
          <p:cNvPr id="4" name="Slide Number Placeholder 3"/>
          <p:cNvSpPr>
            <a:spLocks noGrp="1"/>
          </p:cNvSpPr>
          <p:nvPr>
            <p:ph type="sldNum" sz="quarter" idx="5"/>
          </p:nvPr>
        </p:nvSpPr>
        <p:spPr/>
        <p:txBody>
          <a:bodyPr/>
          <a:lstStyle/>
          <a:p>
            <a:fld id="{6507355E-A138-A14F-B7C2-7F7F8A069028}" type="slidenum">
              <a:rPr lang="en-US" smtClean="0"/>
              <a:t>13</a:t>
            </a:fld>
            <a:endParaRPr lang="en-US"/>
          </a:p>
        </p:txBody>
      </p:sp>
    </p:spTree>
    <p:extLst>
      <p:ext uri="{BB962C8B-B14F-4D97-AF65-F5344CB8AC3E}">
        <p14:creationId xmlns:p14="http://schemas.microsoft.com/office/powerpoint/2010/main" val="3163146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Start/End</a:t>
            </a:r>
          </a:p>
        </p:txBody>
      </p:sp>
      <p:sp>
        <p:nvSpPr>
          <p:cNvPr id="4" name="Slide Number Placeholder 3"/>
          <p:cNvSpPr>
            <a:spLocks noGrp="1"/>
          </p:cNvSpPr>
          <p:nvPr>
            <p:ph type="sldNum" sz="quarter" idx="5"/>
          </p:nvPr>
        </p:nvSpPr>
        <p:spPr/>
        <p:txBody>
          <a:bodyPr/>
          <a:lstStyle/>
          <a:p>
            <a:fld id="{6507355E-A138-A14F-B7C2-7F7F8A069028}" type="slidenum">
              <a:rPr lang="en-US" smtClean="0"/>
              <a:t>14</a:t>
            </a:fld>
            <a:endParaRPr lang="en-US"/>
          </a:p>
        </p:txBody>
      </p:sp>
    </p:spTree>
    <p:extLst>
      <p:ext uri="{BB962C8B-B14F-4D97-AF65-F5344CB8AC3E}">
        <p14:creationId xmlns:p14="http://schemas.microsoft.com/office/powerpoint/2010/main" val="61937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Start</a:t>
            </a:r>
          </a:p>
        </p:txBody>
      </p:sp>
      <p:sp>
        <p:nvSpPr>
          <p:cNvPr id="4" name="Slide Number Placeholder 3"/>
          <p:cNvSpPr>
            <a:spLocks noGrp="1"/>
          </p:cNvSpPr>
          <p:nvPr>
            <p:ph type="sldNum" sz="quarter" idx="5"/>
          </p:nvPr>
        </p:nvSpPr>
        <p:spPr/>
        <p:txBody>
          <a:bodyPr/>
          <a:lstStyle/>
          <a:p>
            <a:fld id="{6507355E-A138-A14F-B7C2-7F7F8A069028}" type="slidenum">
              <a:rPr lang="en-US" smtClean="0"/>
              <a:t>15</a:t>
            </a:fld>
            <a:endParaRPr lang="en-US"/>
          </a:p>
        </p:txBody>
      </p:sp>
    </p:spTree>
    <p:extLst>
      <p:ext uri="{BB962C8B-B14F-4D97-AF65-F5344CB8AC3E}">
        <p14:creationId xmlns:p14="http://schemas.microsoft.com/office/powerpoint/2010/main" val="314919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Tobias End</a:t>
            </a:r>
          </a:p>
        </p:txBody>
      </p:sp>
      <p:sp>
        <p:nvSpPr>
          <p:cNvPr id="4" name="Slide Number Placeholder 3"/>
          <p:cNvSpPr>
            <a:spLocks noGrp="1"/>
          </p:cNvSpPr>
          <p:nvPr>
            <p:ph type="sldNum" sz="quarter" idx="5"/>
          </p:nvPr>
        </p:nvSpPr>
        <p:spPr/>
        <p:txBody>
          <a:bodyPr/>
          <a:lstStyle/>
          <a:p>
            <a:fld id="{6507355E-A138-A14F-B7C2-7F7F8A069028}" type="slidenum">
              <a:rPr lang="en-US" smtClean="0"/>
              <a:t>19</a:t>
            </a:fld>
            <a:endParaRPr lang="en-US"/>
          </a:p>
        </p:txBody>
      </p:sp>
    </p:spTree>
    <p:extLst>
      <p:ext uri="{BB962C8B-B14F-4D97-AF65-F5344CB8AC3E}">
        <p14:creationId xmlns:p14="http://schemas.microsoft.com/office/powerpoint/2010/main" val="3839403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Wout Start</a:t>
            </a:r>
          </a:p>
        </p:txBody>
      </p:sp>
      <p:sp>
        <p:nvSpPr>
          <p:cNvPr id="4" name="Slide Number Placeholder 3"/>
          <p:cNvSpPr>
            <a:spLocks noGrp="1"/>
          </p:cNvSpPr>
          <p:nvPr>
            <p:ph type="sldNum" sz="quarter" idx="5"/>
          </p:nvPr>
        </p:nvSpPr>
        <p:spPr/>
        <p:txBody>
          <a:bodyPr/>
          <a:lstStyle/>
          <a:p>
            <a:fld id="{6507355E-A138-A14F-B7C2-7F7F8A069028}" type="slidenum">
              <a:rPr lang="en-US" smtClean="0"/>
              <a:t>20</a:t>
            </a:fld>
            <a:endParaRPr lang="en-US"/>
          </a:p>
        </p:txBody>
      </p:sp>
    </p:spTree>
    <p:extLst>
      <p:ext uri="{BB962C8B-B14F-4D97-AF65-F5344CB8AC3E}">
        <p14:creationId xmlns:p14="http://schemas.microsoft.com/office/powerpoint/2010/main" val="1164657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B548A-8FCE-2B62-282F-1CC17C0282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1723E6E-05FD-F0E8-5B9E-A68272A9EA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C485F8-C807-A924-02A0-5EF0A42C92E6}"/>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4A154C2A-63BE-DDB4-BD76-0A8C13BC8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21C11A-1F7A-A0C0-0E1D-0F26F5458B91}"/>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080492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EEF66-352E-8286-A49D-298D2B2337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4431F7-A242-B09C-4065-D072D5AD2B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82A59C-9A23-6428-6872-F52D4A9B47D3}"/>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FB283FFF-B950-07FB-06F5-57EAEC95D2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2D87E-1F27-37C8-2FE1-EB07BEFE6580}"/>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959695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91582E-EA32-D71E-0626-FB8AB7F88A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D19B96-65C1-02C3-F39B-8EF6636976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41CE92-D087-41C0-AD0A-281AB804E61A}"/>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43ACA2DE-2F8E-450B-01EE-3F0905537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B0E28F-58D3-E21C-1B6E-5AA76D5D7B4B}"/>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1959483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6E733-35EF-48EB-3960-5FC20A9947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E73112-6383-AE90-743A-C8F3FFAAA4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D3FB8-2B05-3F8D-318C-73C8E08D5869}"/>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3FEE9896-634A-B66B-663D-72D8D4FDCD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F559BA-7BCB-BE99-FBE3-0625BCC124A1}"/>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4032042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14F75-551E-688D-02E3-263902B389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33F2BD-DE8F-0186-EC42-01BBF3D24C5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99D525-1F85-DFD7-D1FE-613710841A42}"/>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75A0C024-1BB7-D8DB-0BD2-404A24D511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8AD875-ACA4-1AC3-2229-0B01CFC9E709}"/>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3869929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B0A8A-D607-9107-9D91-CF2EDAF9C7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0593E0-1AD4-C9E8-BF78-B3B5DADDA5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F268C9-85A6-613E-415E-C9CD29B00B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50A631-EDA8-4C2A-BF9B-5635E08CF209}"/>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80A9AB31-1003-2D9F-0351-8BBA7A53E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FF43F-A2F8-D01E-910C-74EF012CC168}"/>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22713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51DDC-EEDF-5EE5-AEAF-C41E80BE8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1D4591-7A05-49FA-D3FA-72B81D9EF4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5EDE7C-0F24-DD14-A5A3-7D7B74E2C8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33EFBA-4258-E79A-1A5A-DDD4D5FED5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BC19E8-E94C-2EE2-5B9D-4DF14A5D77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6EFE66-19B6-631D-240F-B26B895BEB5E}"/>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8" name="Footer Placeholder 7">
            <a:extLst>
              <a:ext uri="{FF2B5EF4-FFF2-40B4-BE49-F238E27FC236}">
                <a16:creationId xmlns:a16="http://schemas.microsoft.com/office/drawing/2014/main" id="{208C4227-DA16-1A8A-16B1-49A335B01A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47A6AD-49B0-23C5-0149-81027E029E3B}"/>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3442490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7890F-944E-A17A-A178-79E1B67088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DFC3B1-CC2B-97B6-8BF0-7B90DE7B1444}"/>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4" name="Footer Placeholder 3">
            <a:extLst>
              <a:ext uri="{FF2B5EF4-FFF2-40B4-BE49-F238E27FC236}">
                <a16:creationId xmlns:a16="http://schemas.microsoft.com/office/drawing/2014/main" id="{3D0D13D1-403D-F6DA-3671-3FD7F13A83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2A92BB-AC22-49D5-FE93-3BB9E09DBE78}"/>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2530165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0D0E-477A-5E6E-358D-057852626D53}"/>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3" name="Footer Placeholder 2">
            <a:extLst>
              <a:ext uri="{FF2B5EF4-FFF2-40B4-BE49-F238E27FC236}">
                <a16:creationId xmlns:a16="http://schemas.microsoft.com/office/drawing/2014/main" id="{C0E5E00B-193C-D1C8-7598-AF2D9758C8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CD6E42-BC4C-D081-B1FE-5FE97FB75145}"/>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746526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FDC0-91DF-D663-F7F8-A435967081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629932-CB8A-4E97-55F1-3C4173ACD1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FEEBC7-BC0B-3A7A-3FCB-1A0A2B782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0BC816-5B22-C6C3-EB78-A6A3FC5492D8}"/>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4F0EC2C1-B4CC-ABB0-A397-DAE95460F9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9B22A-C365-1FA2-B296-77775ED6C784}"/>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16482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6BFB7-5128-C6B9-7D0E-9C26E2F4DD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FC144D-D7A3-4006-283A-E7314BF2EC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12D31D-D3FA-230B-AE80-FB86516E34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553B09-F9E0-CAD8-2A68-4655AA3A411D}"/>
              </a:ext>
            </a:extLst>
          </p:cNvPr>
          <p:cNvSpPr>
            <a:spLocks noGrp="1"/>
          </p:cNvSpPr>
          <p:nvPr>
            <p:ph type="dt" sz="half" idx="10"/>
          </p:nvPr>
        </p:nvSpPr>
        <p:spPr/>
        <p:txBody>
          <a:bodyPr/>
          <a:lstStyle/>
          <a:p>
            <a:fld id="{9AF94D39-C08F-D34A-AA94-C786D1C80AC1}" type="datetimeFigureOut">
              <a:rPr lang="en-US" smtClean="0"/>
              <a:t>6/2/25</a:t>
            </a:fld>
            <a:endParaRPr lang="en-US"/>
          </a:p>
        </p:txBody>
      </p:sp>
      <p:sp>
        <p:nvSpPr>
          <p:cNvPr id="6" name="Footer Placeholder 5">
            <a:extLst>
              <a:ext uri="{FF2B5EF4-FFF2-40B4-BE49-F238E27FC236}">
                <a16:creationId xmlns:a16="http://schemas.microsoft.com/office/drawing/2014/main" id="{8579D0BB-46B0-C257-1122-80E4A2EC4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BD0A74-0CA7-AB66-C5BF-CE707476862F}"/>
              </a:ext>
            </a:extLst>
          </p:cNvPr>
          <p:cNvSpPr>
            <a:spLocks noGrp="1"/>
          </p:cNvSpPr>
          <p:nvPr>
            <p:ph type="sldNum" sz="quarter" idx="12"/>
          </p:nvPr>
        </p:nvSpPr>
        <p:spPr/>
        <p:txBody>
          <a:bodyPr/>
          <a:lstStyle/>
          <a:p>
            <a:fld id="{7BF06E87-68D6-0640-BEE5-3EB53C7A5D1B}" type="slidenum">
              <a:rPr lang="en-US" smtClean="0"/>
              <a:t>‹#›</a:t>
            </a:fld>
            <a:endParaRPr lang="en-US"/>
          </a:p>
        </p:txBody>
      </p:sp>
    </p:spTree>
    <p:extLst>
      <p:ext uri="{BB962C8B-B14F-4D97-AF65-F5344CB8AC3E}">
        <p14:creationId xmlns:p14="http://schemas.microsoft.com/office/powerpoint/2010/main" val="4246539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EFD5B1-D47A-F5E1-DEED-DEBEA649AF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CFEC25-6A0C-81AC-3067-F97CB1874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64B80A-C47B-2629-F439-A6EC5F8AD4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AF94D39-C08F-D34A-AA94-C786D1C80AC1}" type="datetimeFigureOut">
              <a:rPr lang="en-US" smtClean="0"/>
              <a:t>6/2/25</a:t>
            </a:fld>
            <a:endParaRPr lang="en-US"/>
          </a:p>
        </p:txBody>
      </p:sp>
      <p:sp>
        <p:nvSpPr>
          <p:cNvPr id="5" name="Footer Placeholder 4">
            <a:extLst>
              <a:ext uri="{FF2B5EF4-FFF2-40B4-BE49-F238E27FC236}">
                <a16:creationId xmlns:a16="http://schemas.microsoft.com/office/drawing/2014/main" id="{C63F219B-ECD9-D9D5-6EC4-688564864E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23DC03-2879-7426-C582-E019E7CE8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06E87-68D6-0640-BEE5-3EB53C7A5D1B}" type="slidenum">
              <a:rPr lang="en-US" smtClean="0"/>
              <a:t>‹#›</a:t>
            </a:fld>
            <a:endParaRPr lang="en-US"/>
          </a:p>
        </p:txBody>
      </p:sp>
    </p:spTree>
    <p:extLst>
      <p:ext uri="{BB962C8B-B14F-4D97-AF65-F5344CB8AC3E}">
        <p14:creationId xmlns:p14="http://schemas.microsoft.com/office/powerpoint/2010/main" val="752735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14.png"/><Relationship Id="rId4" Type="http://schemas.openxmlformats.org/officeDocument/2006/relationships/image" Target="../media/image36.png"/><Relationship Id="rId9" Type="http://schemas.openxmlformats.org/officeDocument/2006/relationships/image" Target="../media/image13.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084AF-9B9B-AD94-8687-A8174023C0A2}"/>
              </a:ext>
            </a:extLst>
          </p:cNvPr>
          <p:cNvSpPr>
            <a:spLocks noGrp="1"/>
          </p:cNvSpPr>
          <p:nvPr>
            <p:ph type="ctrTitle"/>
          </p:nvPr>
        </p:nvSpPr>
        <p:spPr>
          <a:xfrm>
            <a:off x="1524000" y="1629460"/>
            <a:ext cx="9144000" cy="2387600"/>
          </a:xfrm>
        </p:spPr>
        <p:txBody>
          <a:bodyPr/>
          <a:lstStyle/>
          <a:p>
            <a:r>
              <a:rPr lang="en-US" dirty="0"/>
              <a:t>AI Risk Prediction for Bariatric Surgery</a:t>
            </a:r>
          </a:p>
        </p:txBody>
      </p:sp>
      <p:sp>
        <p:nvSpPr>
          <p:cNvPr id="3" name="Subtitle 2">
            <a:extLst>
              <a:ext uri="{FF2B5EF4-FFF2-40B4-BE49-F238E27FC236}">
                <a16:creationId xmlns:a16="http://schemas.microsoft.com/office/drawing/2014/main" id="{335CD46B-6D06-F4D0-664D-5BA0AB1C835A}"/>
              </a:ext>
            </a:extLst>
          </p:cNvPr>
          <p:cNvSpPr>
            <a:spLocks noGrp="1"/>
          </p:cNvSpPr>
          <p:nvPr>
            <p:ph type="subTitle" idx="1"/>
          </p:nvPr>
        </p:nvSpPr>
        <p:spPr>
          <a:xfrm>
            <a:off x="1524000" y="4229331"/>
            <a:ext cx="9144000" cy="443139"/>
          </a:xfrm>
        </p:spPr>
        <p:txBody>
          <a:bodyPr/>
          <a:lstStyle/>
          <a:p>
            <a:r>
              <a:rPr lang="en-US" dirty="0"/>
              <a:t>Group Bariatric Surgery G1</a:t>
            </a:r>
          </a:p>
        </p:txBody>
      </p:sp>
      <p:pic>
        <p:nvPicPr>
          <p:cNvPr id="8" name="Picture 7" descr="A logo with a medical symbol&#10;&#10;Description automatically generated">
            <a:extLst>
              <a:ext uri="{FF2B5EF4-FFF2-40B4-BE49-F238E27FC236}">
                <a16:creationId xmlns:a16="http://schemas.microsoft.com/office/drawing/2014/main" id="{860765DC-5B49-EBAF-3748-EC7FF26615DF}"/>
              </a:ext>
            </a:extLst>
          </p:cNvPr>
          <p:cNvPicPr>
            <a:picLocks noChangeAspect="1"/>
          </p:cNvPicPr>
          <p:nvPr/>
        </p:nvPicPr>
        <p:blipFill>
          <a:blip r:embed="rId3"/>
          <a:stretch>
            <a:fillRect/>
          </a:stretch>
        </p:blipFill>
        <p:spPr>
          <a:xfrm>
            <a:off x="5137600" y="-99102"/>
            <a:ext cx="2018387" cy="2018387"/>
          </a:xfrm>
          <a:prstGeom prst="rect">
            <a:avLst/>
          </a:prstGeom>
        </p:spPr>
      </p:pic>
      <p:pic>
        <p:nvPicPr>
          <p:cNvPr id="10" name="Picture 9" descr="A logo for university of applied science and arts&#10;&#10;Description automatically generated">
            <a:extLst>
              <a:ext uri="{FF2B5EF4-FFF2-40B4-BE49-F238E27FC236}">
                <a16:creationId xmlns:a16="http://schemas.microsoft.com/office/drawing/2014/main" id="{93298695-F0F8-31E8-B58F-7768894CFC4B}"/>
              </a:ext>
            </a:extLst>
          </p:cNvPr>
          <p:cNvPicPr>
            <a:picLocks noChangeAspect="1"/>
          </p:cNvPicPr>
          <p:nvPr/>
        </p:nvPicPr>
        <p:blipFill>
          <a:blip r:embed="rId4"/>
          <a:stretch>
            <a:fillRect/>
          </a:stretch>
        </p:blipFill>
        <p:spPr>
          <a:xfrm>
            <a:off x="9686257" y="5143554"/>
            <a:ext cx="1963486" cy="1387499"/>
          </a:xfrm>
          <a:prstGeom prst="rect">
            <a:avLst/>
          </a:prstGeom>
        </p:spPr>
      </p:pic>
      <p:pic>
        <p:nvPicPr>
          <p:cNvPr id="12" name="Picture 11" descr="A close-up of a logo&#10;&#10;Description automatically generated">
            <a:extLst>
              <a:ext uri="{FF2B5EF4-FFF2-40B4-BE49-F238E27FC236}">
                <a16:creationId xmlns:a16="http://schemas.microsoft.com/office/drawing/2014/main" id="{C48FC335-5187-A8F4-F1A6-C61ED5D9446C}"/>
              </a:ext>
            </a:extLst>
          </p:cNvPr>
          <p:cNvPicPr>
            <a:picLocks noChangeAspect="1"/>
          </p:cNvPicPr>
          <p:nvPr/>
        </p:nvPicPr>
        <p:blipFill>
          <a:blip r:embed="rId5"/>
          <a:stretch>
            <a:fillRect/>
          </a:stretch>
        </p:blipFill>
        <p:spPr>
          <a:xfrm>
            <a:off x="205349" y="5079987"/>
            <a:ext cx="2637301" cy="1863651"/>
          </a:xfrm>
          <a:prstGeom prst="rect">
            <a:avLst/>
          </a:prstGeom>
        </p:spPr>
      </p:pic>
      <p:pic>
        <p:nvPicPr>
          <p:cNvPr id="15" name="Picture 14" descr="A logo for a company&#10;&#10;Description automatically generated">
            <a:extLst>
              <a:ext uri="{FF2B5EF4-FFF2-40B4-BE49-F238E27FC236}">
                <a16:creationId xmlns:a16="http://schemas.microsoft.com/office/drawing/2014/main" id="{5B264521-EAAB-B109-F8E8-3336B829F040}"/>
              </a:ext>
            </a:extLst>
          </p:cNvPr>
          <p:cNvPicPr>
            <a:picLocks noChangeAspect="1"/>
          </p:cNvPicPr>
          <p:nvPr/>
        </p:nvPicPr>
        <p:blipFill>
          <a:blip r:embed="rId6"/>
          <a:stretch>
            <a:fillRect/>
          </a:stretch>
        </p:blipFill>
        <p:spPr>
          <a:xfrm>
            <a:off x="3306988" y="5213461"/>
            <a:ext cx="2259533" cy="1596701"/>
          </a:xfrm>
          <a:prstGeom prst="rect">
            <a:avLst/>
          </a:prstGeom>
        </p:spPr>
      </p:pic>
      <p:pic>
        <p:nvPicPr>
          <p:cNvPr id="17" name="Picture 16" descr="A red and black logo&#10;&#10;Description automatically generated">
            <a:extLst>
              <a:ext uri="{FF2B5EF4-FFF2-40B4-BE49-F238E27FC236}">
                <a16:creationId xmlns:a16="http://schemas.microsoft.com/office/drawing/2014/main" id="{3F9E29F0-A28A-8F57-97BD-C21EBD8F0D49}"/>
              </a:ext>
            </a:extLst>
          </p:cNvPr>
          <p:cNvPicPr>
            <a:picLocks noChangeAspect="1"/>
          </p:cNvPicPr>
          <p:nvPr/>
        </p:nvPicPr>
        <p:blipFill>
          <a:blip r:embed="rId7"/>
          <a:stretch>
            <a:fillRect/>
          </a:stretch>
        </p:blipFill>
        <p:spPr>
          <a:xfrm>
            <a:off x="6030859" y="4844444"/>
            <a:ext cx="3384659" cy="1514635"/>
          </a:xfrm>
          <a:prstGeom prst="rect">
            <a:avLst/>
          </a:prstGeom>
        </p:spPr>
      </p:pic>
      <p:sp>
        <p:nvSpPr>
          <p:cNvPr id="18" name="Rectangle 17">
            <a:extLst>
              <a:ext uri="{FF2B5EF4-FFF2-40B4-BE49-F238E27FC236}">
                <a16:creationId xmlns:a16="http://schemas.microsoft.com/office/drawing/2014/main" id="{6935505D-ED40-CE87-F3CF-45F1913BB3AF}"/>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3112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4E1D5-E394-0811-B0FA-4A169EA2B4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7B3DCE-259F-40BF-5EEB-2AB2119CA84B}"/>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current solution</a:t>
            </a:r>
          </a:p>
        </p:txBody>
      </p:sp>
      <p:pic>
        <p:nvPicPr>
          <p:cNvPr id="5" name="Picture 4">
            <a:extLst>
              <a:ext uri="{FF2B5EF4-FFF2-40B4-BE49-F238E27FC236}">
                <a16:creationId xmlns:a16="http://schemas.microsoft.com/office/drawing/2014/main" id="{774108C1-CFB3-81A2-17C6-3C19E31C53DE}"/>
              </a:ext>
            </a:extLst>
          </p:cNvPr>
          <p:cNvPicPr>
            <a:picLocks noChangeAspect="1"/>
          </p:cNvPicPr>
          <p:nvPr/>
        </p:nvPicPr>
        <p:blipFill>
          <a:blip r:embed="rId2"/>
          <a:stretch>
            <a:fillRect/>
          </a:stretch>
        </p:blipFill>
        <p:spPr>
          <a:xfrm>
            <a:off x="2960249" y="2615822"/>
            <a:ext cx="2164724" cy="2164724"/>
          </a:xfrm>
          <a:prstGeom prst="rect">
            <a:avLst/>
          </a:prstGeom>
        </p:spPr>
      </p:pic>
      <p:cxnSp>
        <p:nvCxnSpPr>
          <p:cNvPr id="7" name="Straight Connector 6">
            <a:extLst>
              <a:ext uri="{FF2B5EF4-FFF2-40B4-BE49-F238E27FC236}">
                <a16:creationId xmlns:a16="http://schemas.microsoft.com/office/drawing/2014/main" id="{80C7445E-AEBE-D045-E9D3-9F402989BB17}"/>
              </a:ext>
            </a:extLst>
          </p:cNvPr>
          <p:cNvCxnSpPr/>
          <p:nvPr/>
        </p:nvCxnSpPr>
        <p:spPr>
          <a:xfrm>
            <a:off x="5124973" y="38180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3BE2F8B5-69A0-D711-ACFD-32D0649411FA}"/>
              </a:ext>
            </a:extLst>
          </p:cNvPr>
          <p:cNvPicPr>
            <a:picLocks noChangeAspect="1"/>
          </p:cNvPicPr>
          <p:nvPr/>
        </p:nvPicPr>
        <p:blipFill>
          <a:blip r:embed="rId3"/>
          <a:stretch>
            <a:fillRect/>
          </a:stretch>
        </p:blipFill>
        <p:spPr>
          <a:xfrm>
            <a:off x="7289697" y="2615821"/>
            <a:ext cx="2164725" cy="2164725"/>
          </a:xfrm>
          <a:prstGeom prst="rect">
            <a:avLst/>
          </a:prstGeom>
        </p:spPr>
      </p:pic>
      <p:sp>
        <p:nvSpPr>
          <p:cNvPr id="9" name="TextBox 8">
            <a:extLst>
              <a:ext uri="{FF2B5EF4-FFF2-40B4-BE49-F238E27FC236}">
                <a16:creationId xmlns:a16="http://schemas.microsoft.com/office/drawing/2014/main" id="{A04441D1-99C2-3564-037F-9FDF49AF8CAE}"/>
              </a:ext>
            </a:extLst>
          </p:cNvPr>
          <p:cNvSpPr txBox="1"/>
          <p:nvPr/>
        </p:nvSpPr>
        <p:spPr>
          <a:xfrm>
            <a:off x="9035705" y="3330155"/>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F05B8203-E146-6999-FBC8-D8B1976B243C}"/>
              </a:ext>
            </a:extLst>
          </p:cNvPr>
          <p:cNvSpPr txBox="1"/>
          <p:nvPr/>
        </p:nvSpPr>
        <p:spPr>
          <a:xfrm>
            <a:off x="8758375" y="2834655"/>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0766F058-B1AC-A38F-D37B-3052B18D5743}"/>
              </a:ext>
            </a:extLst>
          </p:cNvPr>
          <p:cNvSpPr txBox="1"/>
          <p:nvPr/>
        </p:nvSpPr>
        <p:spPr>
          <a:xfrm>
            <a:off x="9223518" y="3818021"/>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DC07BAFF-1412-04E8-4041-2FD0C4C3A781}"/>
              </a:ext>
            </a:extLst>
          </p:cNvPr>
          <p:cNvSpPr txBox="1"/>
          <p:nvPr/>
        </p:nvSpPr>
        <p:spPr>
          <a:xfrm>
            <a:off x="9149691" y="4313652"/>
            <a:ext cx="609462" cy="400110"/>
          </a:xfrm>
          <a:prstGeom prst="rect">
            <a:avLst/>
          </a:prstGeom>
          <a:noFill/>
        </p:spPr>
        <p:txBody>
          <a:bodyPr wrap="none" rtlCol="0">
            <a:spAutoFit/>
          </a:bodyPr>
          <a:lstStyle/>
          <a:p>
            <a:r>
              <a:rPr lang="en-US" sz="2000" dirty="0"/>
              <a:t>BMI</a:t>
            </a:r>
          </a:p>
        </p:txBody>
      </p:sp>
      <p:cxnSp>
        <p:nvCxnSpPr>
          <p:cNvPr id="13" name="Straight Connector 12">
            <a:extLst>
              <a:ext uri="{FF2B5EF4-FFF2-40B4-BE49-F238E27FC236}">
                <a16:creationId xmlns:a16="http://schemas.microsoft.com/office/drawing/2014/main" id="{4493D60E-5AF0-B468-20CB-0533D17769D7}"/>
              </a:ext>
            </a:extLst>
          </p:cNvPr>
          <p:cNvCxnSpPr>
            <a:cxnSpLocks/>
          </p:cNvCxnSpPr>
          <p:nvPr/>
        </p:nvCxnSpPr>
        <p:spPr>
          <a:xfrm>
            <a:off x="3863000" y="4713762"/>
            <a:ext cx="0" cy="1003361"/>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2018FF3-874D-B0B2-CAC3-2904869531F1}"/>
              </a:ext>
            </a:extLst>
          </p:cNvPr>
          <p:cNvSpPr txBox="1"/>
          <p:nvPr/>
        </p:nvSpPr>
        <p:spPr>
          <a:xfrm>
            <a:off x="1908443" y="5717123"/>
            <a:ext cx="4187557" cy="400110"/>
          </a:xfrm>
          <a:prstGeom prst="rect">
            <a:avLst/>
          </a:prstGeom>
          <a:noFill/>
        </p:spPr>
        <p:txBody>
          <a:bodyPr wrap="none" rtlCol="0">
            <a:spAutoFit/>
          </a:bodyPr>
          <a:lstStyle/>
          <a:p>
            <a:r>
              <a:rPr lang="en-US" sz="2000" dirty="0"/>
              <a:t>This patient should undergo surgery!</a:t>
            </a:r>
          </a:p>
        </p:txBody>
      </p:sp>
      <p:sp>
        <p:nvSpPr>
          <p:cNvPr id="16" name="Rectangle 15">
            <a:extLst>
              <a:ext uri="{FF2B5EF4-FFF2-40B4-BE49-F238E27FC236}">
                <a16:creationId xmlns:a16="http://schemas.microsoft.com/office/drawing/2014/main" id="{FF905697-CEC6-BB58-0D2A-F37C152AEC8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94205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A5F35-11C5-B54A-EB91-8EC1568476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AE08D9-7580-871F-5471-04C3BD844740}"/>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DB909F42-096C-3B6C-8D07-7004FF3471A9}"/>
              </a:ext>
            </a:extLst>
          </p:cNvPr>
          <p:cNvPicPr>
            <a:picLocks noChangeAspect="1"/>
          </p:cNvPicPr>
          <p:nvPr/>
        </p:nvPicPr>
        <p:blipFill>
          <a:blip r:embed="rId2"/>
          <a:stretch>
            <a:fillRect/>
          </a:stretch>
        </p:blipFill>
        <p:spPr>
          <a:xfrm>
            <a:off x="2960249" y="4292222"/>
            <a:ext cx="2164724" cy="2164724"/>
          </a:xfrm>
          <a:prstGeom prst="rect">
            <a:avLst/>
          </a:prstGeom>
        </p:spPr>
      </p:pic>
      <p:cxnSp>
        <p:nvCxnSpPr>
          <p:cNvPr id="7" name="Straight Connector 6">
            <a:extLst>
              <a:ext uri="{FF2B5EF4-FFF2-40B4-BE49-F238E27FC236}">
                <a16:creationId xmlns:a16="http://schemas.microsoft.com/office/drawing/2014/main" id="{4A7F782C-637D-B49E-AA7D-40ECF2E55117}"/>
              </a:ext>
            </a:extLst>
          </p:cNvPr>
          <p:cNvCxnSpPr/>
          <p:nvPr/>
        </p:nvCxnSpPr>
        <p:spPr>
          <a:xfrm>
            <a:off x="5124973" y="54944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556E42E9-255E-8E1B-C73F-4C121935B94E}"/>
              </a:ext>
            </a:extLst>
          </p:cNvPr>
          <p:cNvPicPr>
            <a:picLocks noChangeAspect="1"/>
          </p:cNvPicPr>
          <p:nvPr/>
        </p:nvPicPr>
        <p:blipFill>
          <a:blip r:embed="rId3"/>
          <a:stretch>
            <a:fillRect/>
          </a:stretch>
        </p:blipFill>
        <p:spPr>
          <a:xfrm>
            <a:off x="7289697" y="4292221"/>
            <a:ext cx="2164725" cy="2164725"/>
          </a:xfrm>
          <a:prstGeom prst="rect">
            <a:avLst/>
          </a:prstGeom>
        </p:spPr>
      </p:pic>
      <p:sp>
        <p:nvSpPr>
          <p:cNvPr id="9" name="TextBox 8">
            <a:extLst>
              <a:ext uri="{FF2B5EF4-FFF2-40B4-BE49-F238E27FC236}">
                <a16:creationId xmlns:a16="http://schemas.microsoft.com/office/drawing/2014/main" id="{BCE764AA-4440-AF44-FFF6-68D075F66FBC}"/>
              </a:ext>
            </a:extLst>
          </p:cNvPr>
          <p:cNvSpPr txBox="1"/>
          <p:nvPr/>
        </p:nvSpPr>
        <p:spPr>
          <a:xfrm>
            <a:off x="9035705" y="5006555"/>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E4DD72D6-BB37-BCF8-BA82-879461E18648}"/>
              </a:ext>
            </a:extLst>
          </p:cNvPr>
          <p:cNvSpPr txBox="1"/>
          <p:nvPr/>
        </p:nvSpPr>
        <p:spPr>
          <a:xfrm>
            <a:off x="8758375" y="4511055"/>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5275C379-FAA3-E1B8-5EAE-4679245BB482}"/>
              </a:ext>
            </a:extLst>
          </p:cNvPr>
          <p:cNvSpPr txBox="1"/>
          <p:nvPr/>
        </p:nvSpPr>
        <p:spPr>
          <a:xfrm>
            <a:off x="9223518" y="5494421"/>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D8D335F7-F98E-92F1-0505-44139C9FE112}"/>
              </a:ext>
            </a:extLst>
          </p:cNvPr>
          <p:cNvSpPr txBox="1"/>
          <p:nvPr/>
        </p:nvSpPr>
        <p:spPr>
          <a:xfrm>
            <a:off x="9149691" y="5990052"/>
            <a:ext cx="609462" cy="400110"/>
          </a:xfrm>
          <a:prstGeom prst="rect">
            <a:avLst/>
          </a:prstGeom>
          <a:noFill/>
        </p:spPr>
        <p:txBody>
          <a:bodyPr wrap="none" rtlCol="0">
            <a:spAutoFit/>
          </a:bodyPr>
          <a:lstStyle/>
          <a:p>
            <a:r>
              <a:rPr lang="en-US" sz="2000" dirty="0"/>
              <a:t>BMI</a:t>
            </a:r>
          </a:p>
        </p:txBody>
      </p:sp>
      <p:cxnSp>
        <p:nvCxnSpPr>
          <p:cNvPr id="3" name="Straight Connector 2">
            <a:extLst>
              <a:ext uri="{FF2B5EF4-FFF2-40B4-BE49-F238E27FC236}">
                <a16:creationId xmlns:a16="http://schemas.microsoft.com/office/drawing/2014/main" id="{C51614E8-C318-357C-03B6-EFB3E6956F9F}"/>
              </a:ext>
            </a:extLst>
          </p:cNvPr>
          <p:cNvCxnSpPr>
            <a:cxnSpLocks/>
          </p:cNvCxnSpPr>
          <p:nvPr/>
        </p:nvCxnSpPr>
        <p:spPr>
          <a:xfrm flipV="1">
            <a:off x="4417182" y="31865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7C3825A9-2141-172C-B128-EF08D19A6EF2}"/>
              </a:ext>
            </a:extLst>
          </p:cNvPr>
          <p:cNvPicPr>
            <a:picLocks noChangeAspect="1"/>
          </p:cNvPicPr>
          <p:nvPr/>
        </p:nvPicPr>
        <p:blipFill>
          <a:blip r:embed="rId4"/>
          <a:stretch>
            <a:fillRect/>
          </a:stretch>
        </p:blipFill>
        <p:spPr>
          <a:xfrm>
            <a:off x="5026096" y="1193347"/>
            <a:ext cx="2387979" cy="2387979"/>
          </a:xfrm>
          <a:prstGeom prst="rect">
            <a:avLst/>
          </a:prstGeom>
        </p:spPr>
      </p:pic>
      <p:sp>
        <p:nvSpPr>
          <p:cNvPr id="16" name="Rectangle 15">
            <a:extLst>
              <a:ext uri="{FF2B5EF4-FFF2-40B4-BE49-F238E27FC236}">
                <a16:creationId xmlns:a16="http://schemas.microsoft.com/office/drawing/2014/main" id="{90A3063A-597D-29B0-487A-3CCFD47244D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5080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604EB2-7288-CCB3-EE69-81523AC157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2BBF03-A15F-82C1-65B8-2BB23180DA1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E794BC2E-9E6A-21BD-5119-F05657BE24C4}"/>
              </a:ext>
            </a:extLst>
          </p:cNvPr>
          <p:cNvPicPr>
            <a:picLocks noChangeAspect="1"/>
          </p:cNvPicPr>
          <p:nvPr/>
        </p:nvPicPr>
        <p:blipFill>
          <a:blip r:embed="rId2"/>
          <a:stretch>
            <a:fillRect/>
          </a:stretch>
        </p:blipFill>
        <p:spPr>
          <a:xfrm>
            <a:off x="2960249" y="4292222"/>
            <a:ext cx="2164724" cy="2164724"/>
          </a:xfrm>
          <a:prstGeom prst="rect">
            <a:avLst/>
          </a:prstGeom>
        </p:spPr>
      </p:pic>
      <p:cxnSp>
        <p:nvCxnSpPr>
          <p:cNvPr id="7" name="Straight Connector 6">
            <a:extLst>
              <a:ext uri="{FF2B5EF4-FFF2-40B4-BE49-F238E27FC236}">
                <a16:creationId xmlns:a16="http://schemas.microsoft.com/office/drawing/2014/main" id="{77C1EE79-7B97-7CAC-BA44-730AAF6CFEE0}"/>
              </a:ext>
            </a:extLst>
          </p:cNvPr>
          <p:cNvCxnSpPr/>
          <p:nvPr/>
        </p:nvCxnSpPr>
        <p:spPr>
          <a:xfrm>
            <a:off x="5124973" y="5494421"/>
            <a:ext cx="2190227" cy="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DE7BF203-BD64-3725-8C27-CAAB40A6E51B}"/>
              </a:ext>
            </a:extLst>
          </p:cNvPr>
          <p:cNvPicPr>
            <a:picLocks noChangeAspect="1"/>
          </p:cNvPicPr>
          <p:nvPr/>
        </p:nvPicPr>
        <p:blipFill>
          <a:blip r:embed="rId3"/>
          <a:stretch>
            <a:fillRect/>
          </a:stretch>
        </p:blipFill>
        <p:spPr>
          <a:xfrm>
            <a:off x="7289697" y="4292221"/>
            <a:ext cx="2164725" cy="2164725"/>
          </a:xfrm>
          <a:prstGeom prst="rect">
            <a:avLst/>
          </a:prstGeom>
        </p:spPr>
      </p:pic>
      <p:sp>
        <p:nvSpPr>
          <p:cNvPr id="9" name="TextBox 8">
            <a:extLst>
              <a:ext uri="{FF2B5EF4-FFF2-40B4-BE49-F238E27FC236}">
                <a16:creationId xmlns:a16="http://schemas.microsoft.com/office/drawing/2014/main" id="{1ECB42C6-1D28-476B-9021-600222D7CD7B}"/>
              </a:ext>
            </a:extLst>
          </p:cNvPr>
          <p:cNvSpPr txBox="1"/>
          <p:nvPr/>
        </p:nvSpPr>
        <p:spPr>
          <a:xfrm>
            <a:off x="7334265" y="1947510"/>
            <a:ext cx="952505" cy="400110"/>
          </a:xfrm>
          <a:prstGeom prst="rect">
            <a:avLst/>
          </a:prstGeom>
          <a:noFill/>
        </p:spPr>
        <p:txBody>
          <a:bodyPr wrap="none" rtlCol="0">
            <a:spAutoFit/>
          </a:bodyPr>
          <a:lstStyle/>
          <a:p>
            <a:r>
              <a:rPr lang="en-US" sz="2000" dirty="0"/>
              <a:t>Weight</a:t>
            </a:r>
          </a:p>
        </p:txBody>
      </p:sp>
      <p:sp>
        <p:nvSpPr>
          <p:cNvPr id="10" name="TextBox 9">
            <a:extLst>
              <a:ext uri="{FF2B5EF4-FFF2-40B4-BE49-F238E27FC236}">
                <a16:creationId xmlns:a16="http://schemas.microsoft.com/office/drawing/2014/main" id="{090AB594-8063-AA0C-BC7C-55EE2BC155BC}"/>
              </a:ext>
            </a:extLst>
          </p:cNvPr>
          <p:cNvSpPr txBox="1"/>
          <p:nvPr/>
        </p:nvSpPr>
        <p:spPr>
          <a:xfrm>
            <a:off x="7289697" y="1451890"/>
            <a:ext cx="1763624" cy="400110"/>
          </a:xfrm>
          <a:prstGeom prst="rect">
            <a:avLst/>
          </a:prstGeom>
          <a:noFill/>
        </p:spPr>
        <p:txBody>
          <a:bodyPr wrap="none" rtlCol="0">
            <a:spAutoFit/>
          </a:bodyPr>
          <a:lstStyle/>
          <a:p>
            <a:r>
              <a:rPr lang="en-US" sz="2000" dirty="0"/>
              <a:t>Comorbidities</a:t>
            </a:r>
          </a:p>
        </p:txBody>
      </p:sp>
      <p:sp>
        <p:nvSpPr>
          <p:cNvPr id="11" name="TextBox 10">
            <a:extLst>
              <a:ext uri="{FF2B5EF4-FFF2-40B4-BE49-F238E27FC236}">
                <a16:creationId xmlns:a16="http://schemas.microsoft.com/office/drawing/2014/main" id="{39029B33-658E-1FB6-2C5C-730CED1E2036}"/>
              </a:ext>
            </a:extLst>
          </p:cNvPr>
          <p:cNvSpPr txBox="1"/>
          <p:nvPr/>
        </p:nvSpPr>
        <p:spPr>
          <a:xfrm>
            <a:off x="7339791" y="2443130"/>
            <a:ext cx="910827" cy="400110"/>
          </a:xfrm>
          <a:prstGeom prst="rect">
            <a:avLst/>
          </a:prstGeom>
          <a:noFill/>
        </p:spPr>
        <p:txBody>
          <a:bodyPr wrap="none" rtlCol="0">
            <a:spAutoFit/>
          </a:bodyPr>
          <a:lstStyle/>
          <a:p>
            <a:r>
              <a:rPr lang="en-US" sz="2000" dirty="0"/>
              <a:t>Height</a:t>
            </a:r>
          </a:p>
        </p:txBody>
      </p:sp>
      <p:sp>
        <p:nvSpPr>
          <p:cNvPr id="12" name="TextBox 11">
            <a:extLst>
              <a:ext uri="{FF2B5EF4-FFF2-40B4-BE49-F238E27FC236}">
                <a16:creationId xmlns:a16="http://schemas.microsoft.com/office/drawing/2014/main" id="{F09646B2-EFAD-B88E-49D6-053666E7C83B}"/>
              </a:ext>
            </a:extLst>
          </p:cNvPr>
          <p:cNvSpPr txBox="1"/>
          <p:nvPr/>
        </p:nvSpPr>
        <p:spPr>
          <a:xfrm>
            <a:off x="7343214" y="2954191"/>
            <a:ext cx="609462" cy="400110"/>
          </a:xfrm>
          <a:prstGeom prst="rect">
            <a:avLst/>
          </a:prstGeom>
          <a:noFill/>
        </p:spPr>
        <p:txBody>
          <a:bodyPr wrap="none" rtlCol="0">
            <a:spAutoFit/>
          </a:bodyPr>
          <a:lstStyle/>
          <a:p>
            <a:r>
              <a:rPr lang="en-US" sz="2000" dirty="0"/>
              <a:t>BMI</a:t>
            </a:r>
          </a:p>
        </p:txBody>
      </p:sp>
      <p:cxnSp>
        <p:nvCxnSpPr>
          <p:cNvPr id="3" name="Straight Connector 2">
            <a:extLst>
              <a:ext uri="{FF2B5EF4-FFF2-40B4-BE49-F238E27FC236}">
                <a16:creationId xmlns:a16="http://schemas.microsoft.com/office/drawing/2014/main" id="{53CDA324-46FC-0ACF-8517-854A9D97895A}"/>
              </a:ext>
            </a:extLst>
          </p:cNvPr>
          <p:cNvCxnSpPr>
            <a:cxnSpLocks/>
          </p:cNvCxnSpPr>
          <p:nvPr/>
        </p:nvCxnSpPr>
        <p:spPr>
          <a:xfrm flipV="1">
            <a:off x="4417182" y="31865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FE18CCF-33F3-3BD0-E966-221FE158A081}"/>
              </a:ext>
            </a:extLst>
          </p:cNvPr>
          <p:cNvPicPr>
            <a:picLocks noChangeAspect="1"/>
          </p:cNvPicPr>
          <p:nvPr/>
        </p:nvPicPr>
        <p:blipFill>
          <a:blip r:embed="rId4"/>
          <a:stretch>
            <a:fillRect/>
          </a:stretch>
        </p:blipFill>
        <p:spPr>
          <a:xfrm>
            <a:off x="5026096" y="1193347"/>
            <a:ext cx="2387979" cy="2387979"/>
          </a:xfrm>
          <a:prstGeom prst="rect">
            <a:avLst/>
          </a:prstGeom>
        </p:spPr>
      </p:pic>
      <p:pic>
        <p:nvPicPr>
          <p:cNvPr id="4" name="Picture 3">
            <a:extLst>
              <a:ext uri="{FF2B5EF4-FFF2-40B4-BE49-F238E27FC236}">
                <a16:creationId xmlns:a16="http://schemas.microsoft.com/office/drawing/2014/main" id="{E2319079-F53D-90BA-1A7B-87B797CDB057}"/>
              </a:ext>
            </a:extLst>
          </p:cNvPr>
          <p:cNvPicPr>
            <a:picLocks noChangeAspect="1"/>
          </p:cNvPicPr>
          <p:nvPr/>
        </p:nvPicPr>
        <p:blipFill>
          <a:blip r:embed="rId5"/>
          <a:stretch>
            <a:fillRect/>
          </a:stretch>
        </p:blipFill>
        <p:spPr>
          <a:xfrm>
            <a:off x="1450130" y="1260060"/>
            <a:ext cx="2094357" cy="2094357"/>
          </a:xfrm>
          <a:prstGeom prst="rect">
            <a:avLst/>
          </a:prstGeom>
        </p:spPr>
      </p:pic>
      <p:cxnSp>
        <p:nvCxnSpPr>
          <p:cNvPr id="6" name="Straight Connector 5">
            <a:extLst>
              <a:ext uri="{FF2B5EF4-FFF2-40B4-BE49-F238E27FC236}">
                <a16:creationId xmlns:a16="http://schemas.microsoft.com/office/drawing/2014/main" id="{16BECA25-15EA-E5A5-B2C0-E517C9B11A07}"/>
              </a:ext>
            </a:extLst>
          </p:cNvPr>
          <p:cNvCxnSpPr>
            <a:cxnSpLocks/>
          </p:cNvCxnSpPr>
          <p:nvPr/>
        </p:nvCxnSpPr>
        <p:spPr>
          <a:xfrm>
            <a:off x="3444946" y="2248740"/>
            <a:ext cx="1581150" cy="0"/>
          </a:xfrm>
          <a:prstGeom prst="line">
            <a:avLst/>
          </a:prstGeom>
          <a:ln w="57150"/>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9C3DBCB3-922C-142A-A7E9-6AFCE3446856}"/>
              </a:ext>
            </a:extLst>
          </p:cNvPr>
          <p:cNvCxnSpPr>
            <a:cxnSpLocks/>
          </p:cNvCxnSpPr>
          <p:nvPr/>
        </p:nvCxnSpPr>
        <p:spPr>
          <a:xfrm flipV="1">
            <a:off x="4569582" y="3338945"/>
            <a:ext cx="972236" cy="1324510"/>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27E88AF8-6849-280D-2EB7-EF99B4045BCF}"/>
              </a:ext>
            </a:extLst>
          </p:cNvPr>
          <p:cNvSpPr txBox="1"/>
          <p:nvPr/>
        </p:nvSpPr>
        <p:spPr>
          <a:xfrm>
            <a:off x="5143859" y="3979193"/>
            <a:ext cx="1218602" cy="400110"/>
          </a:xfrm>
          <a:prstGeom prst="rect">
            <a:avLst/>
          </a:prstGeom>
          <a:noFill/>
        </p:spPr>
        <p:txBody>
          <a:bodyPr wrap="none" rtlCol="0">
            <a:spAutoFit/>
          </a:bodyPr>
          <a:lstStyle/>
          <a:p>
            <a:pPr algn="ctr"/>
            <a:r>
              <a:rPr lang="en-US" sz="2000" dirty="0"/>
              <a:t>High risk!</a:t>
            </a:r>
          </a:p>
        </p:txBody>
      </p:sp>
      <p:cxnSp>
        <p:nvCxnSpPr>
          <p:cNvPr id="17" name="Straight Connector 16">
            <a:extLst>
              <a:ext uri="{FF2B5EF4-FFF2-40B4-BE49-F238E27FC236}">
                <a16:creationId xmlns:a16="http://schemas.microsoft.com/office/drawing/2014/main" id="{CDA4F5BA-44E3-0945-EAC9-C02812F342B7}"/>
              </a:ext>
            </a:extLst>
          </p:cNvPr>
          <p:cNvCxnSpPr>
            <a:cxnSpLocks/>
          </p:cNvCxnSpPr>
          <p:nvPr/>
        </p:nvCxnSpPr>
        <p:spPr>
          <a:xfrm>
            <a:off x="2230582" y="4765964"/>
            <a:ext cx="1214364" cy="451366"/>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EB38F075-3368-AB00-7F1E-B2966775C525}"/>
              </a:ext>
            </a:extLst>
          </p:cNvPr>
          <p:cNvSpPr txBox="1"/>
          <p:nvPr/>
        </p:nvSpPr>
        <p:spPr>
          <a:xfrm>
            <a:off x="362900" y="4194637"/>
            <a:ext cx="3571555" cy="369332"/>
          </a:xfrm>
          <a:prstGeom prst="rect">
            <a:avLst/>
          </a:prstGeom>
          <a:noFill/>
        </p:spPr>
        <p:txBody>
          <a:bodyPr wrap="none" rtlCol="0">
            <a:spAutoFit/>
          </a:bodyPr>
          <a:lstStyle/>
          <a:p>
            <a:r>
              <a:rPr lang="en-US" dirty="0"/>
              <a:t>Prioritize non-surgical options first</a:t>
            </a:r>
          </a:p>
        </p:txBody>
      </p:sp>
      <p:sp>
        <p:nvSpPr>
          <p:cNvPr id="20" name="Rectangle 19">
            <a:extLst>
              <a:ext uri="{FF2B5EF4-FFF2-40B4-BE49-F238E27FC236}">
                <a16:creationId xmlns:a16="http://schemas.microsoft.com/office/drawing/2014/main" id="{2225C8BD-315F-5822-CE02-5460CF92341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9613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73923-55BA-2FAD-433F-AA1298EA60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AD75C4-6E7D-E7D0-CBB2-38405231D817}"/>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14" name="Picture 13">
            <a:extLst>
              <a:ext uri="{FF2B5EF4-FFF2-40B4-BE49-F238E27FC236}">
                <a16:creationId xmlns:a16="http://schemas.microsoft.com/office/drawing/2014/main" id="{C589C1C4-F272-E5E0-888D-5AA15119412C}"/>
              </a:ext>
            </a:extLst>
          </p:cNvPr>
          <p:cNvPicPr>
            <a:picLocks noChangeAspect="1"/>
          </p:cNvPicPr>
          <p:nvPr/>
        </p:nvPicPr>
        <p:blipFill>
          <a:blip r:embed="rId3"/>
          <a:stretch>
            <a:fillRect/>
          </a:stretch>
        </p:blipFill>
        <p:spPr>
          <a:xfrm>
            <a:off x="8101805" y="2509528"/>
            <a:ext cx="2387979" cy="2387979"/>
          </a:xfrm>
          <a:prstGeom prst="rect">
            <a:avLst/>
          </a:prstGeom>
        </p:spPr>
      </p:pic>
      <p:pic>
        <p:nvPicPr>
          <p:cNvPr id="4" name="Picture 3">
            <a:extLst>
              <a:ext uri="{FF2B5EF4-FFF2-40B4-BE49-F238E27FC236}">
                <a16:creationId xmlns:a16="http://schemas.microsoft.com/office/drawing/2014/main" id="{AEE18322-9286-4ECE-9407-780EA4EC260F}"/>
              </a:ext>
            </a:extLst>
          </p:cNvPr>
          <p:cNvPicPr>
            <a:picLocks noChangeAspect="1"/>
          </p:cNvPicPr>
          <p:nvPr/>
        </p:nvPicPr>
        <p:blipFill>
          <a:blip r:embed="rId4"/>
          <a:stretch>
            <a:fillRect/>
          </a:stretch>
        </p:blipFill>
        <p:spPr>
          <a:xfrm>
            <a:off x="1995839" y="2656338"/>
            <a:ext cx="2094357" cy="2094357"/>
          </a:xfrm>
          <a:prstGeom prst="rect">
            <a:avLst/>
          </a:prstGeom>
        </p:spPr>
      </p:pic>
      <p:sp>
        <p:nvSpPr>
          <p:cNvPr id="13" name="TextBox 12">
            <a:extLst>
              <a:ext uri="{FF2B5EF4-FFF2-40B4-BE49-F238E27FC236}">
                <a16:creationId xmlns:a16="http://schemas.microsoft.com/office/drawing/2014/main" id="{EF1650F6-16C9-8D10-F49F-E48D46C43DF6}"/>
              </a:ext>
            </a:extLst>
          </p:cNvPr>
          <p:cNvSpPr txBox="1"/>
          <p:nvPr/>
        </p:nvSpPr>
        <p:spPr>
          <a:xfrm>
            <a:off x="2445738" y="4750695"/>
            <a:ext cx="1194558" cy="400110"/>
          </a:xfrm>
          <a:prstGeom prst="rect">
            <a:avLst/>
          </a:prstGeom>
          <a:noFill/>
        </p:spPr>
        <p:txBody>
          <a:bodyPr wrap="none" rtlCol="0">
            <a:spAutoFit/>
          </a:bodyPr>
          <a:lstStyle/>
          <a:p>
            <a:r>
              <a:rPr lang="en-US" sz="2000" dirty="0"/>
              <a:t>AI-model</a:t>
            </a:r>
          </a:p>
        </p:txBody>
      </p:sp>
      <p:sp>
        <p:nvSpPr>
          <p:cNvPr id="18" name="TextBox 17">
            <a:extLst>
              <a:ext uri="{FF2B5EF4-FFF2-40B4-BE49-F238E27FC236}">
                <a16:creationId xmlns:a16="http://schemas.microsoft.com/office/drawing/2014/main" id="{FD23C1E5-B118-6978-4BC1-8680D9A0805E}"/>
              </a:ext>
            </a:extLst>
          </p:cNvPr>
          <p:cNvSpPr txBox="1"/>
          <p:nvPr/>
        </p:nvSpPr>
        <p:spPr>
          <a:xfrm>
            <a:off x="8698515" y="4750695"/>
            <a:ext cx="1174232" cy="400110"/>
          </a:xfrm>
          <a:prstGeom prst="rect">
            <a:avLst/>
          </a:prstGeom>
          <a:noFill/>
        </p:spPr>
        <p:txBody>
          <a:bodyPr wrap="none" rtlCol="0">
            <a:spAutoFit/>
          </a:bodyPr>
          <a:lstStyle/>
          <a:p>
            <a:r>
              <a:rPr lang="en-US" sz="2000" dirty="0"/>
              <a:t>Interface</a:t>
            </a:r>
          </a:p>
        </p:txBody>
      </p:sp>
      <p:sp>
        <p:nvSpPr>
          <p:cNvPr id="20" name="Rectangle 19">
            <a:extLst>
              <a:ext uri="{FF2B5EF4-FFF2-40B4-BE49-F238E27FC236}">
                <a16:creationId xmlns:a16="http://schemas.microsoft.com/office/drawing/2014/main" id="{E68B361B-3773-0555-6CB6-EA7A66EA0060}"/>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83188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78176-6FC6-B994-841A-04FF43E77C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CAD60B-D528-8DC8-EE58-3E3A9708FFEB}"/>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B8DE48EC-D3A9-3B25-58B1-82D783EF2E1B}"/>
              </a:ext>
            </a:extLst>
          </p:cNvPr>
          <p:cNvPicPr>
            <a:picLocks noChangeAspect="1"/>
          </p:cNvPicPr>
          <p:nvPr/>
        </p:nvPicPr>
        <p:blipFill>
          <a:blip r:embed="rId3"/>
          <a:stretch>
            <a:fillRect/>
          </a:stretch>
        </p:blipFill>
        <p:spPr>
          <a:xfrm>
            <a:off x="476821" y="1334643"/>
            <a:ext cx="2094357" cy="2094357"/>
          </a:xfrm>
          <a:prstGeom prst="rect">
            <a:avLst/>
          </a:prstGeom>
        </p:spPr>
      </p:pic>
      <p:sp>
        <p:nvSpPr>
          <p:cNvPr id="13" name="TextBox 12">
            <a:extLst>
              <a:ext uri="{FF2B5EF4-FFF2-40B4-BE49-F238E27FC236}">
                <a16:creationId xmlns:a16="http://schemas.microsoft.com/office/drawing/2014/main" id="{A0BCFC68-BD8A-76FC-7799-72EA1719C4F6}"/>
              </a:ext>
            </a:extLst>
          </p:cNvPr>
          <p:cNvSpPr txBox="1"/>
          <p:nvPr/>
        </p:nvSpPr>
        <p:spPr>
          <a:xfrm>
            <a:off x="926720"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DCE76AB2-72D8-027B-A3AE-BFF3A3AAD283}"/>
              </a:ext>
            </a:extLst>
          </p:cNvPr>
          <p:cNvPicPr>
            <a:picLocks noChangeAspect="1"/>
          </p:cNvPicPr>
          <p:nvPr/>
        </p:nvPicPr>
        <p:blipFill>
          <a:blip r:embed="rId4"/>
          <a:stretch>
            <a:fillRect/>
          </a:stretch>
        </p:blipFill>
        <p:spPr>
          <a:xfrm>
            <a:off x="12539991" y="1441131"/>
            <a:ext cx="2387979" cy="2387979"/>
          </a:xfrm>
          <a:prstGeom prst="rect">
            <a:avLst/>
          </a:prstGeom>
        </p:spPr>
      </p:pic>
      <p:sp>
        <p:nvSpPr>
          <p:cNvPr id="5" name="TextBox 4">
            <a:extLst>
              <a:ext uri="{FF2B5EF4-FFF2-40B4-BE49-F238E27FC236}">
                <a16:creationId xmlns:a16="http://schemas.microsoft.com/office/drawing/2014/main" id="{AD844389-C8B0-7A54-5D1F-0F91B2A43D52}"/>
              </a:ext>
            </a:extLst>
          </p:cNvPr>
          <p:cNvSpPr txBox="1"/>
          <p:nvPr/>
        </p:nvSpPr>
        <p:spPr>
          <a:xfrm>
            <a:off x="13136701" y="3682298"/>
            <a:ext cx="1174232" cy="400110"/>
          </a:xfrm>
          <a:prstGeom prst="rect">
            <a:avLst/>
          </a:prstGeom>
          <a:noFill/>
        </p:spPr>
        <p:txBody>
          <a:bodyPr wrap="none" rtlCol="0">
            <a:spAutoFit/>
          </a:bodyPr>
          <a:lstStyle/>
          <a:p>
            <a:r>
              <a:rPr lang="en-US" sz="2000" dirty="0"/>
              <a:t>Interface</a:t>
            </a:r>
          </a:p>
        </p:txBody>
      </p:sp>
      <p:pic>
        <p:nvPicPr>
          <p:cNvPr id="18436" name="Picture 4" descr="Image">
            <a:extLst>
              <a:ext uri="{FF2B5EF4-FFF2-40B4-BE49-F238E27FC236}">
                <a16:creationId xmlns:a16="http://schemas.microsoft.com/office/drawing/2014/main" id="{22F3B0DE-D7FE-6787-4FB3-EBB1266E7F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95558" y="3429000"/>
            <a:ext cx="4914504" cy="117351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85D1B25-608F-403E-8D18-04852497DDE9}"/>
              </a:ext>
            </a:extLst>
          </p:cNvPr>
          <p:cNvSpPr txBox="1"/>
          <p:nvPr/>
        </p:nvSpPr>
        <p:spPr>
          <a:xfrm>
            <a:off x="3991642" y="1629943"/>
            <a:ext cx="2104358" cy="369332"/>
          </a:xfrm>
          <a:prstGeom prst="rect">
            <a:avLst/>
          </a:prstGeom>
          <a:noFill/>
        </p:spPr>
        <p:txBody>
          <a:bodyPr wrap="none" rtlCol="0">
            <a:spAutoFit/>
          </a:bodyPr>
          <a:lstStyle/>
          <a:p>
            <a:pPr algn="ctr"/>
            <a:r>
              <a:rPr lang="en-US" dirty="0"/>
              <a:t>Logistic Regression</a:t>
            </a:r>
          </a:p>
        </p:txBody>
      </p:sp>
      <p:sp>
        <p:nvSpPr>
          <p:cNvPr id="12" name="TextBox 11">
            <a:extLst>
              <a:ext uri="{FF2B5EF4-FFF2-40B4-BE49-F238E27FC236}">
                <a16:creationId xmlns:a16="http://schemas.microsoft.com/office/drawing/2014/main" id="{22093BF5-5461-3103-B4DD-3097E785C79F}"/>
              </a:ext>
            </a:extLst>
          </p:cNvPr>
          <p:cNvSpPr txBox="1"/>
          <p:nvPr/>
        </p:nvSpPr>
        <p:spPr>
          <a:xfrm>
            <a:off x="9015169" y="1629943"/>
            <a:ext cx="1057759" cy="369332"/>
          </a:xfrm>
          <a:prstGeom prst="rect">
            <a:avLst/>
          </a:prstGeom>
          <a:noFill/>
        </p:spPr>
        <p:txBody>
          <a:bodyPr wrap="square">
            <a:spAutoFit/>
          </a:bodyPr>
          <a:lstStyle/>
          <a:p>
            <a:r>
              <a:rPr lang="en-US" dirty="0" err="1"/>
              <a:t>XgBoost</a:t>
            </a:r>
            <a:endParaRPr lang="en-US" dirty="0"/>
          </a:p>
        </p:txBody>
      </p:sp>
      <p:sp>
        <p:nvSpPr>
          <p:cNvPr id="15" name="TextBox 14">
            <a:extLst>
              <a:ext uri="{FF2B5EF4-FFF2-40B4-BE49-F238E27FC236}">
                <a16:creationId xmlns:a16="http://schemas.microsoft.com/office/drawing/2014/main" id="{4B0827EC-A8E5-31A3-D0D7-E49264BEEB70}"/>
              </a:ext>
            </a:extLst>
          </p:cNvPr>
          <p:cNvSpPr txBox="1"/>
          <p:nvPr/>
        </p:nvSpPr>
        <p:spPr>
          <a:xfrm>
            <a:off x="4100323" y="2278036"/>
            <a:ext cx="1875835" cy="369332"/>
          </a:xfrm>
          <a:prstGeom prst="rect">
            <a:avLst/>
          </a:prstGeom>
          <a:noFill/>
        </p:spPr>
        <p:txBody>
          <a:bodyPr wrap="none" rtlCol="0">
            <a:spAutoFit/>
          </a:bodyPr>
          <a:lstStyle/>
          <a:p>
            <a:pPr algn="ctr"/>
            <a:r>
              <a:rPr lang="en-US" dirty="0"/>
              <a:t>Simple classifier</a:t>
            </a:r>
          </a:p>
        </p:txBody>
      </p:sp>
      <p:sp>
        <p:nvSpPr>
          <p:cNvPr id="16" name="TextBox 15">
            <a:extLst>
              <a:ext uri="{FF2B5EF4-FFF2-40B4-BE49-F238E27FC236}">
                <a16:creationId xmlns:a16="http://schemas.microsoft.com/office/drawing/2014/main" id="{AFC2351B-0C83-E4BC-4799-CA3AEE603DB0}"/>
              </a:ext>
            </a:extLst>
          </p:cNvPr>
          <p:cNvSpPr txBox="1"/>
          <p:nvPr/>
        </p:nvSpPr>
        <p:spPr>
          <a:xfrm>
            <a:off x="8479078" y="2278036"/>
            <a:ext cx="2129942" cy="369332"/>
          </a:xfrm>
          <a:prstGeom prst="rect">
            <a:avLst/>
          </a:prstGeom>
          <a:noFill/>
        </p:spPr>
        <p:txBody>
          <a:bodyPr wrap="none" rtlCol="0">
            <a:spAutoFit/>
          </a:bodyPr>
          <a:lstStyle/>
          <a:p>
            <a:pPr algn="ctr"/>
            <a:r>
              <a:rPr lang="en-US" dirty="0"/>
              <a:t>Advanced classifier</a:t>
            </a:r>
          </a:p>
        </p:txBody>
      </p:sp>
      <p:pic>
        <p:nvPicPr>
          <p:cNvPr id="17" name="Picture 2" descr="Image">
            <a:extLst>
              <a:ext uri="{FF2B5EF4-FFF2-40B4-BE49-F238E27FC236}">
                <a16:creationId xmlns:a16="http://schemas.microsoft.com/office/drawing/2014/main" id="{1D29CFF2-AED7-3E7B-7B54-9FA2B1DF64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417" y="2654403"/>
            <a:ext cx="3762623" cy="2094358"/>
          </a:xfrm>
          <a:prstGeom prst="rect">
            <a:avLst/>
          </a:prstGeom>
          <a:noFill/>
          <a:extLst>
            <a:ext uri="{909E8E84-426E-40DD-AFC4-6F175D3DCCD1}">
              <a14:hiddenFill xmlns:a14="http://schemas.microsoft.com/office/drawing/2010/main">
                <a:solidFill>
                  <a:srgbClr val="FFFFFF"/>
                </a:solidFill>
              </a14:hiddenFill>
            </a:ext>
          </a:extLst>
        </p:spPr>
      </p:pic>
      <p:pic>
        <p:nvPicPr>
          <p:cNvPr id="18438" name="Picture 6" descr="Image">
            <a:extLst>
              <a:ext uri="{FF2B5EF4-FFF2-40B4-BE49-F238E27FC236}">
                <a16:creationId xmlns:a16="http://schemas.microsoft.com/office/drawing/2014/main" id="{0293AB19-8D38-FC1B-8F76-AA3CC0ACB4C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64904" y="4758318"/>
            <a:ext cx="3249647" cy="2099682"/>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D9C54393-4057-FB9F-F506-2A30820324E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75782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436"/>
                                        </p:tgtEl>
                                        <p:attrNameLst>
                                          <p:attrName>style.visibility</p:attrName>
                                        </p:attrNameLst>
                                      </p:cBhvr>
                                      <p:to>
                                        <p:strVal val="visible"/>
                                      </p:to>
                                    </p:set>
                                    <p:animEffect transition="in" filter="fade">
                                      <p:cBhvr>
                                        <p:cTn id="22" dur="500"/>
                                        <p:tgtEl>
                                          <p:spTgt spid="184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438"/>
                                        </p:tgtEl>
                                        <p:attrNameLst>
                                          <p:attrName>style.visibility</p:attrName>
                                        </p:attrNameLst>
                                      </p:cBhvr>
                                      <p:to>
                                        <p:strVal val="visible"/>
                                      </p:to>
                                    </p:set>
                                    <p:animEffect transition="in" filter="fade">
                                      <p:cBhvr>
                                        <p:cTn id="37" dur="5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1C0F5-4975-E43A-AE62-DCEA6B0B22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2556D4-DD73-0C24-36FB-45B597F0667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B6500C96-462F-FC1C-00CA-DA51361C28CE}"/>
              </a:ext>
            </a:extLst>
          </p:cNvPr>
          <p:cNvPicPr>
            <a:picLocks noChangeAspect="1"/>
          </p:cNvPicPr>
          <p:nvPr/>
        </p:nvPicPr>
        <p:blipFill>
          <a:blip r:embed="rId3"/>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0FBD7AA0-E5E5-515B-9819-1EEF8FE4E722}"/>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5ECF2397-212C-9FD5-C6E9-695C54FCEE42}"/>
              </a:ext>
            </a:extLst>
          </p:cNvPr>
          <p:cNvPicPr>
            <a:picLocks noChangeAspect="1"/>
          </p:cNvPicPr>
          <p:nvPr/>
        </p:nvPicPr>
        <p:blipFill>
          <a:blip r:embed="rId4"/>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8D5D0FD5-EA5B-00A5-2CA9-95F18E23149C}"/>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7" name="Picture 6" descr="A screenshot of a phone&#10;&#10;Description automatically generated">
            <a:extLst>
              <a:ext uri="{FF2B5EF4-FFF2-40B4-BE49-F238E27FC236}">
                <a16:creationId xmlns:a16="http://schemas.microsoft.com/office/drawing/2014/main" id="{63D0D077-E427-EBF7-40B2-2D1D2BBD7C8D}"/>
              </a:ext>
            </a:extLst>
          </p:cNvPr>
          <p:cNvPicPr>
            <a:picLocks noChangeAspect="1"/>
          </p:cNvPicPr>
          <p:nvPr/>
        </p:nvPicPr>
        <p:blipFill>
          <a:blip r:embed="rId5"/>
          <a:stretch>
            <a:fillRect/>
          </a:stretch>
        </p:blipFill>
        <p:spPr>
          <a:xfrm>
            <a:off x="617037" y="1678224"/>
            <a:ext cx="9083924" cy="4560033"/>
          </a:xfrm>
          <a:prstGeom prst="rect">
            <a:avLst/>
          </a:prstGeom>
        </p:spPr>
      </p:pic>
      <p:sp>
        <p:nvSpPr>
          <p:cNvPr id="8" name="Rectangle 7">
            <a:extLst>
              <a:ext uri="{FF2B5EF4-FFF2-40B4-BE49-F238E27FC236}">
                <a16:creationId xmlns:a16="http://schemas.microsoft.com/office/drawing/2014/main" id="{8811099E-6FB6-9ED4-3F52-8FA9A80D63F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5600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2CB65-340C-2873-1B21-B55902C8CE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B1E7DE-9130-C106-DE1D-21ADB53508E8}"/>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0038EDA9-221A-E137-91C6-A1B964367A3A}"/>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A13011FC-C081-2C8D-CCF4-145EA8ECD451}"/>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3D57245C-9BBB-C368-5BB5-7B92ABAD4FAE}"/>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D1B4B0AD-D494-CCDF-404B-EB6E31A735F2}"/>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7" name="Picture 6" descr="A screenshot of a phone&#10;&#10;Description automatically generated">
            <a:extLst>
              <a:ext uri="{FF2B5EF4-FFF2-40B4-BE49-F238E27FC236}">
                <a16:creationId xmlns:a16="http://schemas.microsoft.com/office/drawing/2014/main" id="{CB5EE55F-F7B3-CC52-EC74-888146C38BE6}"/>
              </a:ext>
            </a:extLst>
          </p:cNvPr>
          <p:cNvPicPr>
            <a:picLocks noChangeAspect="1"/>
          </p:cNvPicPr>
          <p:nvPr/>
        </p:nvPicPr>
        <p:blipFill>
          <a:blip r:embed="rId4">
            <a:alphaModFix amt="5000"/>
          </a:blip>
          <a:stretch>
            <a:fillRect/>
          </a:stretch>
        </p:blipFill>
        <p:spPr>
          <a:xfrm>
            <a:off x="617037" y="1678224"/>
            <a:ext cx="9083924" cy="4560033"/>
          </a:xfrm>
          <a:prstGeom prst="rect">
            <a:avLst/>
          </a:prstGeom>
        </p:spPr>
      </p:pic>
      <p:pic>
        <p:nvPicPr>
          <p:cNvPr id="6" name="Picture 5" descr="A screenshot of a phone&#10;&#10;Description automatically generated">
            <a:extLst>
              <a:ext uri="{FF2B5EF4-FFF2-40B4-BE49-F238E27FC236}">
                <a16:creationId xmlns:a16="http://schemas.microsoft.com/office/drawing/2014/main" id="{4531405F-01F4-09EF-EC36-459DE54E3C7F}"/>
              </a:ext>
            </a:extLst>
          </p:cNvPr>
          <p:cNvPicPr>
            <a:picLocks noChangeAspect="1"/>
          </p:cNvPicPr>
          <p:nvPr/>
        </p:nvPicPr>
        <p:blipFill>
          <a:blip r:embed="rId4"/>
          <a:srcRect l="1984" t="32166" r="1861" b="3728"/>
          <a:stretch/>
        </p:blipFill>
        <p:spPr>
          <a:xfrm>
            <a:off x="797168" y="3144982"/>
            <a:ext cx="8734759" cy="2923309"/>
          </a:xfrm>
          <a:prstGeom prst="rect">
            <a:avLst/>
          </a:prstGeom>
        </p:spPr>
      </p:pic>
      <p:sp>
        <p:nvSpPr>
          <p:cNvPr id="8" name="Rectangle 7">
            <a:extLst>
              <a:ext uri="{FF2B5EF4-FFF2-40B4-BE49-F238E27FC236}">
                <a16:creationId xmlns:a16="http://schemas.microsoft.com/office/drawing/2014/main" id="{BC94EC9D-7906-C036-37B0-8A211C6244C5}"/>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5193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60212-661D-6F53-F219-25FC677FE0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08E735-35ED-E3FD-5888-EE6238D1C9C4}"/>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16A6DC26-34BC-14E9-56BF-4EF8AE7C3E06}"/>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1F3ECA97-7462-E4F7-0441-3A2F595DD882}"/>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E244E640-026C-1338-5360-D65E082D98A4}"/>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FFE9B705-DE68-8A4E-E93F-11F3C9313E16}"/>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9" name="Picture 8" descr="A screenshot of a medical survey&#10;&#10;Description automatically generated">
            <a:extLst>
              <a:ext uri="{FF2B5EF4-FFF2-40B4-BE49-F238E27FC236}">
                <a16:creationId xmlns:a16="http://schemas.microsoft.com/office/drawing/2014/main" id="{DE6DB1C1-EE05-BEA9-DD5C-35CE6F660C0A}"/>
              </a:ext>
            </a:extLst>
          </p:cNvPr>
          <p:cNvPicPr>
            <a:picLocks noChangeAspect="1"/>
          </p:cNvPicPr>
          <p:nvPr/>
        </p:nvPicPr>
        <p:blipFill>
          <a:blip r:embed="rId4"/>
          <a:stretch>
            <a:fillRect/>
          </a:stretch>
        </p:blipFill>
        <p:spPr>
          <a:xfrm>
            <a:off x="0" y="1437412"/>
            <a:ext cx="9960579" cy="5036695"/>
          </a:xfrm>
          <a:prstGeom prst="rect">
            <a:avLst/>
          </a:prstGeom>
        </p:spPr>
      </p:pic>
      <p:sp>
        <p:nvSpPr>
          <p:cNvPr id="11" name="Rectangle 10">
            <a:extLst>
              <a:ext uri="{FF2B5EF4-FFF2-40B4-BE49-F238E27FC236}">
                <a16:creationId xmlns:a16="http://schemas.microsoft.com/office/drawing/2014/main" id="{B31643FB-D6BC-3621-90D1-6EF048AA962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0489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2659D-3944-42C7-6D6A-10D18BFA65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46A51D-F380-7B8D-BE2A-068081C2ACE4}"/>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we have done</a:t>
            </a:r>
          </a:p>
        </p:txBody>
      </p:sp>
      <p:pic>
        <p:nvPicPr>
          <p:cNvPr id="4" name="Picture 3">
            <a:extLst>
              <a:ext uri="{FF2B5EF4-FFF2-40B4-BE49-F238E27FC236}">
                <a16:creationId xmlns:a16="http://schemas.microsoft.com/office/drawing/2014/main" id="{92F3C331-8A43-B53C-1808-733C4C6095E3}"/>
              </a:ext>
            </a:extLst>
          </p:cNvPr>
          <p:cNvPicPr>
            <a:picLocks noChangeAspect="1"/>
          </p:cNvPicPr>
          <p:nvPr/>
        </p:nvPicPr>
        <p:blipFill>
          <a:blip r:embed="rId2"/>
          <a:stretch>
            <a:fillRect/>
          </a:stretch>
        </p:blipFill>
        <p:spPr>
          <a:xfrm>
            <a:off x="-2623218" y="1334643"/>
            <a:ext cx="2094357" cy="2094357"/>
          </a:xfrm>
          <a:prstGeom prst="rect">
            <a:avLst/>
          </a:prstGeom>
        </p:spPr>
      </p:pic>
      <p:sp>
        <p:nvSpPr>
          <p:cNvPr id="13" name="TextBox 12">
            <a:extLst>
              <a:ext uri="{FF2B5EF4-FFF2-40B4-BE49-F238E27FC236}">
                <a16:creationId xmlns:a16="http://schemas.microsoft.com/office/drawing/2014/main" id="{381DD51B-ED88-B7AE-205D-50C7A5C39076}"/>
              </a:ext>
            </a:extLst>
          </p:cNvPr>
          <p:cNvSpPr txBox="1"/>
          <p:nvPr/>
        </p:nvSpPr>
        <p:spPr>
          <a:xfrm>
            <a:off x="-2173319" y="3429000"/>
            <a:ext cx="1194558" cy="400110"/>
          </a:xfrm>
          <a:prstGeom prst="rect">
            <a:avLst/>
          </a:prstGeom>
          <a:noFill/>
        </p:spPr>
        <p:txBody>
          <a:bodyPr wrap="none" rtlCol="0">
            <a:spAutoFit/>
          </a:bodyPr>
          <a:lstStyle/>
          <a:p>
            <a:r>
              <a:rPr lang="en-US" sz="2000" dirty="0"/>
              <a:t>AI-model</a:t>
            </a:r>
          </a:p>
        </p:txBody>
      </p:sp>
      <p:pic>
        <p:nvPicPr>
          <p:cNvPr id="3" name="Picture 2">
            <a:extLst>
              <a:ext uri="{FF2B5EF4-FFF2-40B4-BE49-F238E27FC236}">
                <a16:creationId xmlns:a16="http://schemas.microsoft.com/office/drawing/2014/main" id="{1DC67417-ADFD-5FA2-B5EB-DCA2F7396F74}"/>
              </a:ext>
            </a:extLst>
          </p:cNvPr>
          <p:cNvPicPr>
            <a:picLocks noChangeAspect="1"/>
          </p:cNvPicPr>
          <p:nvPr/>
        </p:nvPicPr>
        <p:blipFill>
          <a:blip r:embed="rId3"/>
          <a:stretch>
            <a:fillRect/>
          </a:stretch>
        </p:blipFill>
        <p:spPr>
          <a:xfrm>
            <a:off x="9804021" y="1441131"/>
            <a:ext cx="2387979" cy="2387979"/>
          </a:xfrm>
          <a:prstGeom prst="rect">
            <a:avLst/>
          </a:prstGeom>
        </p:spPr>
      </p:pic>
      <p:sp>
        <p:nvSpPr>
          <p:cNvPr id="5" name="TextBox 4">
            <a:extLst>
              <a:ext uri="{FF2B5EF4-FFF2-40B4-BE49-F238E27FC236}">
                <a16:creationId xmlns:a16="http://schemas.microsoft.com/office/drawing/2014/main" id="{99E9C567-EBAB-A0F1-DB1C-E5E8BA3307D1}"/>
              </a:ext>
            </a:extLst>
          </p:cNvPr>
          <p:cNvSpPr txBox="1"/>
          <p:nvPr/>
        </p:nvSpPr>
        <p:spPr>
          <a:xfrm>
            <a:off x="10400731" y="3682298"/>
            <a:ext cx="1174232" cy="400110"/>
          </a:xfrm>
          <a:prstGeom prst="rect">
            <a:avLst/>
          </a:prstGeom>
          <a:noFill/>
        </p:spPr>
        <p:txBody>
          <a:bodyPr wrap="none" rtlCol="0">
            <a:spAutoFit/>
          </a:bodyPr>
          <a:lstStyle/>
          <a:p>
            <a:r>
              <a:rPr lang="en-US" sz="2000" dirty="0"/>
              <a:t>Interface</a:t>
            </a:r>
          </a:p>
        </p:txBody>
      </p:sp>
      <p:pic>
        <p:nvPicPr>
          <p:cNvPr id="8" name="Picture 7" descr="A screenshot of a medical form&#10;&#10;Description automatically generated">
            <a:extLst>
              <a:ext uri="{FF2B5EF4-FFF2-40B4-BE49-F238E27FC236}">
                <a16:creationId xmlns:a16="http://schemas.microsoft.com/office/drawing/2014/main" id="{3069FBB2-094A-420A-7F20-93F16FD1031C}"/>
              </a:ext>
            </a:extLst>
          </p:cNvPr>
          <p:cNvPicPr>
            <a:picLocks noChangeAspect="1"/>
          </p:cNvPicPr>
          <p:nvPr/>
        </p:nvPicPr>
        <p:blipFill>
          <a:blip r:embed="rId4"/>
          <a:stretch>
            <a:fillRect/>
          </a:stretch>
        </p:blipFill>
        <p:spPr>
          <a:xfrm>
            <a:off x="17958" y="1430545"/>
            <a:ext cx="9942621" cy="4991221"/>
          </a:xfrm>
          <a:prstGeom prst="rect">
            <a:avLst/>
          </a:prstGeom>
        </p:spPr>
      </p:pic>
      <p:pic>
        <p:nvPicPr>
          <p:cNvPr id="10" name="Picture 9">
            <a:extLst>
              <a:ext uri="{FF2B5EF4-FFF2-40B4-BE49-F238E27FC236}">
                <a16:creationId xmlns:a16="http://schemas.microsoft.com/office/drawing/2014/main" id="{417349A5-F580-EACD-5553-4EEE3EE70C12}"/>
              </a:ext>
            </a:extLst>
          </p:cNvPr>
          <p:cNvPicPr>
            <a:picLocks noChangeAspect="1"/>
          </p:cNvPicPr>
          <p:nvPr/>
        </p:nvPicPr>
        <p:blipFill>
          <a:blip r:embed="rId2"/>
          <a:stretch>
            <a:fillRect/>
          </a:stretch>
        </p:blipFill>
        <p:spPr>
          <a:xfrm>
            <a:off x="2421229" y="4713668"/>
            <a:ext cx="1007771" cy="1007771"/>
          </a:xfrm>
          <a:prstGeom prst="rect">
            <a:avLst/>
          </a:prstGeom>
        </p:spPr>
      </p:pic>
      <p:sp>
        <p:nvSpPr>
          <p:cNvPr id="12" name="Rectangle 11">
            <a:extLst>
              <a:ext uri="{FF2B5EF4-FFF2-40B4-BE49-F238E27FC236}">
                <a16:creationId xmlns:a16="http://schemas.microsoft.com/office/drawing/2014/main" id="{CDDD457A-EF4F-CB4A-95FC-FBB43F57DB7F}"/>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096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04F71-EAB5-7D7B-9FA6-15FC028D20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6A7CCE-0778-6847-70A9-C0F0B6992FB5}"/>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Demo</a:t>
            </a:r>
          </a:p>
        </p:txBody>
      </p:sp>
      <p:sp>
        <p:nvSpPr>
          <p:cNvPr id="6" name="Rectangle 5">
            <a:extLst>
              <a:ext uri="{FF2B5EF4-FFF2-40B4-BE49-F238E27FC236}">
                <a16:creationId xmlns:a16="http://schemas.microsoft.com/office/drawing/2014/main" id="{355C2DF3-0D2E-511D-FD39-9DE9CF811F1A}"/>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5587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Bariatric Surgery : Types, Procedures, Benefits &amp; Results | HSMC">
            <a:extLst>
              <a:ext uri="{FF2B5EF4-FFF2-40B4-BE49-F238E27FC236}">
                <a16:creationId xmlns:a16="http://schemas.microsoft.com/office/drawing/2014/main" id="{DEE6DD86-9728-B0CD-34E5-DF2BDA293A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622" y="1586417"/>
            <a:ext cx="3134862" cy="298558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Bariatric Surgery : Types, Procedures, Benefits &amp; Results | HSMC">
            <a:extLst>
              <a:ext uri="{FF2B5EF4-FFF2-40B4-BE49-F238E27FC236}">
                <a16:creationId xmlns:a16="http://schemas.microsoft.com/office/drawing/2014/main" id="{09F216CB-83A1-40BF-4D1C-81FCEA3DDD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8915" y="1586418"/>
            <a:ext cx="3134170" cy="29855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ats Do Great With Bariatric Surgery! - Transformation Tuesday - Before and  After Gallery">
            <a:extLst>
              <a:ext uri="{FF2B5EF4-FFF2-40B4-BE49-F238E27FC236}">
                <a16:creationId xmlns:a16="http://schemas.microsoft.com/office/drawing/2014/main" id="{EF04DACE-742B-D0C3-A75C-14BE6339F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1166" y="1586418"/>
            <a:ext cx="2985582" cy="298558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21CCE1A8-E76E-58D7-2178-DCD2D4388827}"/>
              </a:ext>
            </a:extLst>
          </p:cNvPr>
          <p:cNvSpPr txBox="1">
            <a:spLocks/>
          </p:cNvSpPr>
          <p:nvPr/>
        </p:nvSpPr>
        <p:spPr>
          <a:xfrm>
            <a:off x="1524000" y="231604"/>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What is bariatric surgery?</a:t>
            </a:r>
          </a:p>
        </p:txBody>
      </p:sp>
      <p:pic>
        <p:nvPicPr>
          <p:cNvPr id="2056" name="Picture 8" descr="Bariatric Surgery: Uses, Benefits, Types, Risks, and More">
            <a:extLst>
              <a:ext uri="{FF2B5EF4-FFF2-40B4-BE49-F238E27FC236}">
                <a16:creationId xmlns:a16="http://schemas.microsoft.com/office/drawing/2014/main" id="{66DB93B1-0086-9F4B-D47C-2A1CD15CE10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9115" b="17042"/>
          <a:stretch/>
        </p:blipFill>
        <p:spPr bwMode="auto">
          <a:xfrm>
            <a:off x="3092351" y="4610480"/>
            <a:ext cx="6007297" cy="215732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EB0C8A8-7F32-F0B7-60E0-4F4A952E78A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617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fade">
                                      <p:cBhvr>
                                        <p:cTn id="11" dur="500"/>
                                        <p:tgtEl>
                                          <p:spTgt spid="205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52"/>
                                        </p:tgtEl>
                                        <p:attrNameLst>
                                          <p:attrName>style.visibility</p:attrName>
                                        </p:attrNameLst>
                                      </p:cBhvr>
                                      <p:to>
                                        <p:strVal val="visible"/>
                                      </p:to>
                                    </p:set>
                                    <p:animEffect transition="in" filter="fade">
                                      <p:cBhvr>
                                        <p:cTn id="15" dur="500"/>
                                        <p:tgtEl>
                                          <p:spTgt spid="205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56"/>
                                        </p:tgtEl>
                                        <p:attrNameLst>
                                          <p:attrName>style.visibility</p:attrName>
                                        </p:attrNameLst>
                                      </p:cBhvr>
                                      <p:to>
                                        <p:strVal val="visible"/>
                                      </p:to>
                                    </p:set>
                                    <p:animEffect transition="in" filter="fade">
                                      <p:cBhvr>
                                        <p:cTn id="20" dur="500"/>
                                        <p:tgtEl>
                                          <p:spTgt spid="20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54F154-B2C3-48FA-A4BD-061B08DF8A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1852BC-7176-95A1-B633-6DDBE0963FBE}"/>
              </a:ext>
            </a:extLst>
          </p:cNvPr>
          <p:cNvSpPr txBox="1">
            <a:spLocks/>
          </p:cNvSpPr>
          <p:nvPr/>
        </p:nvSpPr>
        <p:spPr>
          <a:xfrm>
            <a:off x="1523999" y="1752671"/>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3" name="Picture 2">
            <a:extLst>
              <a:ext uri="{FF2B5EF4-FFF2-40B4-BE49-F238E27FC236}">
                <a16:creationId xmlns:a16="http://schemas.microsoft.com/office/drawing/2014/main" id="{BA374E53-F52C-8A67-1B8B-033442A40866}"/>
              </a:ext>
            </a:extLst>
          </p:cNvPr>
          <p:cNvPicPr>
            <a:picLocks noChangeAspect="1"/>
          </p:cNvPicPr>
          <p:nvPr/>
        </p:nvPicPr>
        <p:blipFill>
          <a:blip r:embed="rId3"/>
          <a:stretch>
            <a:fillRect/>
          </a:stretch>
        </p:blipFill>
        <p:spPr>
          <a:xfrm>
            <a:off x="3971636" y="2431472"/>
            <a:ext cx="4248727" cy="4248727"/>
          </a:xfrm>
          <a:prstGeom prst="rect">
            <a:avLst/>
          </a:prstGeom>
        </p:spPr>
      </p:pic>
      <p:sp>
        <p:nvSpPr>
          <p:cNvPr id="4" name="Rectangle 3">
            <a:extLst>
              <a:ext uri="{FF2B5EF4-FFF2-40B4-BE49-F238E27FC236}">
                <a16:creationId xmlns:a16="http://schemas.microsoft.com/office/drawing/2014/main" id="{518F1626-FB24-6978-36E6-49243042FD5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9958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B58835-9400-6FCB-653A-E4A477329F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6EEA17-433A-BA6D-495E-7E57511A0D8E}"/>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sp>
        <p:nvSpPr>
          <p:cNvPr id="6" name="TextBox 5">
            <a:extLst>
              <a:ext uri="{FF2B5EF4-FFF2-40B4-BE49-F238E27FC236}">
                <a16:creationId xmlns:a16="http://schemas.microsoft.com/office/drawing/2014/main" id="{71F816AA-3B1B-8A4A-F1FD-9FC722AEDACA}"/>
              </a:ext>
            </a:extLst>
          </p:cNvPr>
          <p:cNvSpPr txBox="1"/>
          <p:nvPr/>
        </p:nvSpPr>
        <p:spPr>
          <a:xfrm>
            <a:off x="5054392" y="1420018"/>
            <a:ext cx="2083199" cy="400110"/>
          </a:xfrm>
          <a:prstGeom prst="rect">
            <a:avLst/>
          </a:prstGeom>
          <a:noFill/>
        </p:spPr>
        <p:txBody>
          <a:bodyPr wrap="none" rtlCol="0">
            <a:spAutoFit/>
          </a:bodyPr>
          <a:lstStyle/>
          <a:p>
            <a:pPr algn="ctr"/>
            <a:r>
              <a:rPr lang="en-US" sz="2000" dirty="0"/>
              <a:t>1</a:t>
            </a:r>
            <a:r>
              <a:rPr lang="en-US" sz="2000" baseline="30000" dirty="0"/>
              <a:t>st</a:t>
            </a:r>
            <a:r>
              <a:rPr lang="en-US" sz="2000" dirty="0"/>
              <a:t> client meeting</a:t>
            </a:r>
          </a:p>
        </p:txBody>
      </p:sp>
      <p:sp>
        <p:nvSpPr>
          <p:cNvPr id="7" name="TextBox 6">
            <a:extLst>
              <a:ext uri="{FF2B5EF4-FFF2-40B4-BE49-F238E27FC236}">
                <a16:creationId xmlns:a16="http://schemas.microsoft.com/office/drawing/2014/main" id="{0D39C986-FD31-1659-A069-658888F2D1EA}"/>
              </a:ext>
            </a:extLst>
          </p:cNvPr>
          <p:cNvSpPr txBox="1"/>
          <p:nvPr/>
        </p:nvSpPr>
        <p:spPr>
          <a:xfrm>
            <a:off x="5117968" y="2122063"/>
            <a:ext cx="1956049" cy="400110"/>
          </a:xfrm>
          <a:prstGeom prst="rect">
            <a:avLst/>
          </a:prstGeom>
          <a:noFill/>
        </p:spPr>
        <p:txBody>
          <a:bodyPr wrap="none" rtlCol="0">
            <a:spAutoFit/>
          </a:bodyPr>
          <a:lstStyle/>
          <a:p>
            <a:pPr algn="ctr"/>
            <a:r>
              <a:rPr lang="en-US" sz="2000" dirty="0"/>
              <a:t>Dr. Breytenbach</a:t>
            </a:r>
          </a:p>
        </p:txBody>
      </p:sp>
      <p:sp>
        <p:nvSpPr>
          <p:cNvPr id="8" name="TextBox 7">
            <a:extLst>
              <a:ext uri="{FF2B5EF4-FFF2-40B4-BE49-F238E27FC236}">
                <a16:creationId xmlns:a16="http://schemas.microsoft.com/office/drawing/2014/main" id="{CF5316A0-5A34-88D6-8F4A-0C0F69C7ACA1}"/>
              </a:ext>
            </a:extLst>
          </p:cNvPr>
          <p:cNvSpPr txBox="1"/>
          <p:nvPr/>
        </p:nvSpPr>
        <p:spPr>
          <a:xfrm>
            <a:off x="4306048" y="2824108"/>
            <a:ext cx="3579891" cy="400110"/>
          </a:xfrm>
          <a:prstGeom prst="rect">
            <a:avLst/>
          </a:prstGeom>
          <a:noFill/>
        </p:spPr>
        <p:txBody>
          <a:bodyPr wrap="none" rtlCol="0">
            <a:spAutoFit/>
          </a:bodyPr>
          <a:lstStyle/>
          <a:p>
            <a:pPr algn="ctr"/>
            <a:r>
              <a:rPr lang="en-US" sz="2000" dirty="0"/>
              <a:t>General introduction to project</a:t>
            </a:r>
          </a:p>
        </p:txBody>
      </p:sp>
      <p:pic>
        <p:nvPicPr>
          <p:cNvPr id="9" name="Picture 8">
            <a:extLst>
              <a:ext uri="{FF2B5EF4-FFF2-40B4-BE49-F238E27FC236}">
                <a16:creationId xmlns:a16="http://schemas.microsoft.com/office/drawing/2014/main" id="{A9E25F2F-0605-127B-092C-CFB79154BE8E}"/>
              </a:ext>
            </a:extLst>
          </p:cNvPr>
          <p:cNvPicPr>
            <a:picLocks noChangeAspect="1"/>
          </p:cNvPicPr>
          <p:nvPr/>
        </p:nvPicPr>
        <p:blipFill>
          <a:blip r:embed="rId3"/>
          <a:stretch>
            <a:fillRect/>
          </a:stretch>
        </p:blipFill>
        <p:spPr>
          <a:xfrm>
            <a:off x="9167813" y="1599359"/>
            <a:ext cx="2641231" cy="2641231"/>
          </a:xfrm>
          <a:prstGeom prst="rect">
            <a:avLst/>
          </a:prstGeom>
        </p:spPr>
      </p:pic>
      <p:sp>
        <p:nvSpPr>
          <p:cNvPr id="10" name="TextBox 9">
            <a:extLst>
              <a:ext uri="{FF2B5EF4-FFF2-40B4-BE49-F238E27FC236}">
                <a16:creationId xmlns:a16="http://schemas.microsoft.com/office/drawing/2014/main" id="{F94A5B02-4C99-DCEB-94B1-87BCD234B5E7}"/>
              </a:ext>
            </a:extLst>
          </p:cNvPr>
          <p:cNvSpPr txBox="1"/>
          <p:nvPr/>
        </p:nvSpPr>
        <p:spPr>
          <a:xfrm>
            <a:off x="4040784" y="3526153"/>
            <a:ext cx="4110421" cy="400110"/>
          </a:xfrm>
          <a:prstGeom prst="rect">
            <a:avLst/>
          </a:prstGeom>
          <a:noFill/>
        </p:spPr>
        <p:txBody>
          <a:bodyPr wrap="none" rtlCol="0">
            <a:spAutoFit/>
          </a:bodyPr>
          <a:lstStyle/>
          <a:p>
            <a:pPr algn="ctr"/>
            <a:r>
              <a:rPr lang="en-US" sz="2000" dirty="0"/>
              <a:t>Access to historical surgery dataset</a:t>
            </a:r>
          </a:p>
        </p:txBody>
      </p:sp>
      <p:sp>
        <p:nvSpPr>
          <p:cNvPr id="11" name="TextBox 10">
            <a:extLst>
              <a:ext uri="{FF2B5EF4-FFF2-40B4-BE49-F238E27FC236}">
                <a16:creationId xmlns:a16="http://schemas.microsoft.com/office/drawing/2014/main" id="{7D861F3F-0BE9-8427-8343-4A410398463C}"/>
              </a:ext>
            </a:extLst>
          </p:cNvPr>
          <p:cNvSpPr txBox="1"/>
          <p:nvPr/>
        </p:nvSpPr>
        <p:spPr>
          <a:xfrm>
            <a:off x="4618474" y="4228198"/>
            <a:ext cx="2955041" cy="400110"/>
          </a:xfrm>
          <a:prstGeom prst="rect">
            <a:avLst/>
          </a:prstGeom>
          <a:noFill/>
        </p:spPr>
        <p:txBody>
          <a:bodyPr wrap="none" rtlCol="0">
            <a:spAutoFit/>
          </a:bodyPr>
          <a:lstStyle/>
          <a:p>
            <a:pPr algn="ctr"/>
            <a:r>
              <a:rPr lang="en-US" sz="2000" dirty="0"/>
              <a:t>Overview of expectations</a:t>
            </a:r>
          </a:p>
        </p:txBody>
      </p:sp>
      <p:sp>
        <p:nvSpPr>
          <p:cNvPr id="12" name="TextBox 11">
            <a:extLst>
              <a:ext uri="{FF2B5EF4-FFF2-40B4-BE49-F238E27FC236}">
                <a16:creationId xmlns:a16="http://schemas.microsoft.com/office/drawing/2014/main" id="{FC38DA8A-E996-FCD9-26B6-078C8F0E40A9}"/>
              </a:ext>
            </a:extLst>
          </p:cNvPr>
          <p:cNvSpPr txBox="1"/>
          <p:nvPr/>
        </p:nvSpPr>
        <p:spPr>
          <a:xfrm>
            <a:off x="3832555" y="4930243"/>
            <a:ext cx="4526881" cy="400110"/>
          </a:xfrm>
          <a:prstGeom prst="rect">
            <a:avLst/>
          </a:prstGeom>
          <a:noFill/>
        </p:spPr>
        <p:txBody>
          <a:bodyPr wrap="none" rtlCol="0">
            <a:spAutoFit/>
          </a:bodyPr>
          <a:lstStyle/>
          <a:p>
            <a:pPr algn="ctr"/>
            <a:r>
              <a:rPr lang="en-US" sz="2000" dirty="0"/>
              <a:t>Try tradition methods first and compare</a:t>
            </a:r>
          </a:p>
        </p:txBody>
      </p:sp>
      <p:pic>
        <p:nvPicPr>
          <p:cNvPr id="13" name="Picture 12">
            <a:extLst>
              <a:ext uri="{FF2B5EF4-FFF2-40B4-BE49-F238E27FC236}">
                <a16:creationId xmlns:a16="http://schemas.microsoft.com/office/drawing/2014/main" id="{904044CE-F62F-968C-B7FD-7AA8CC16B455}"/>
              </a:ext>
            </a:extLst>
          </p:cNvPr>
          <p:cNvPicPr>
            <a:picLocks noChangeAspect="1"/>
          </p:cNvPicPr>
          <p:nvPr/>
        </p:nvPicPr>
        <p:blipFill>
          <a:blip r:embed="rId4"/>
          <a:stretch>
            <a:fillRect/>
          </a:stretch>
        </p:blipFill>
        <p:spPr>
          <a:xfrm>
            <a:off x="382956" y="3260298"/>
            <a:ext cx="2955042" cy="2955042"/>
          </a:xfrm>
          <a:prstGeom prst="rect">
            <a:avLst/>
          </a:prstGeom>
        </p:spPr>
      </p:pic>
      <p:sp>
        <p:nvSpPr>
          <p:cNvPr id="14" name="TextBox 13">
            <a:extLst>
              <a:ext uri="{FF2B5EF4-FFF2-40B4-BE49-F238E27FC236}">
                <a16:creationId xmlns:a16="http://schemas.microsoft.com/office/drawing/2014/main" id="{D01A5B5F-0EC4-9A43-5949-1CCBBE4A5B48}"/>
              </a:ext>
            </a:extLst>
          </p:cNvPr>
          <p:cNvSpPr txBox="1"/>
          <p:nvPr/>
        </p:nvSpPr>
        <p:spPr>
          <a:xfrm>
            <a:off x="3561439" y="5632288"/>
            <a:ext cx="5069145" cy="400110"/>
          </a:xfrm>
          <a:prstGeom prst="rect">
            <a:avLst/>
          </a:prstGeom>
          <a:noFill/>
        </p:spPr>
        <p:txBody>
          <a:bodyPr wrap="none" rtlCol="0">
            <a:spAutoFit/>
          </a:bodyPr>
          <a:lstStyle/>
          <a:p>
            <a:pPr algn="ctr"/>
            <a:r>
              <a:rPr lang="en-US" sz="2000" dirty="0"/>
              <a:t>Web-based interface to predict patient’s risk</a:t>
            </a:r>
          </a:p>
        </p:txBody>
      </p:sp>
      <p:sp>
        <p:nvSpPr>
          <p:cNvPr id="15" name="Rectangle 14">
            <a:extLst>
              <a:ext uri="{FF2B5EF4-FFF2-40B4-BE49-F238E27FC236}">
                <a16:creationId xmlns:a16="http://schemas.microsoft.com/office/drawing/2014/main" id="{4DE31737-9E9E-2D16-4751-224F628864FC}"/>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76952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p:bldP spid="12"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79E60-2FB6-0C9D-F96D-18324956BE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523C1D-DE8D-09D5-4205-03DA80AE8360}"/>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5" name="Picture 4" descr="A graph with a red line and blue line&#10;&#10;Description automatically generated">
            <a:extLst>
              <a:ext uri="{FF2B5EF4-FFF2-40B4-BE49-F238E27FC236}">
                <a16:creationId xmlns:a16="http://schemas.microsoft.com/office/drawing/2014/main" id="{74822D67-D868-5EFC-0EBD-D5B575FA55A6}"/>
              </a:ext>
            </a:extLst>
          </p:cNvPr>
          <p:cNvPicPr>
            <a:picLocks noChangeAspect="1"/>
          </p:cNvPicPr>
          <p:nvPr/>
        </p:nvPicPr>
        <p:blipFill>
          <a:blip r:embed="rId3"/>
          <a:stretch>
            <a:fillRect/>
          </a:stretch>
        </p:blipFill>
        <p:spPr>
          <a:xfrm>
            <a:off x="2642754" y="1972470"/>
            <a:ext cx="6906492" cy="4233774"/>
          </a:xfrm>
          <a:prstGeom prst="rect">
            <a:avLst/>
          </a:prstGeom>
        </p:spPr>
      </p:pic>
      <p:sp>
        <p:nvSpPr>
          <p:cNvPr id="3" name="Rectangle 2">
            <a:extLst>
              <a:ext uri="{FF2B5EF4-FFF2-40B4-BE49-F238E27FC236}">
                <a16:creationId xmlns:a16="http://schemas.microsoft.com/office/drawing/2014/main" id="{662DD722-BD55-15C2-3054-39A3CDCDA9FE}"/>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06164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F5416-4C0E-3A27-83B3-C3768DBF44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1D6806-A705-6175-7E2A-05A9964A107F}"/>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sp>
        <p:nvSpPr>
          <p:cNvPr id="5" name="TextBox 4">
            <a:extLst>
              <a:ext uri="{FF2B5EF4-FFF2-40B4-BE49-F238E27FC236}">
                <a16:creationId xmlns:a16="http://schemas.microsoft.com/office/drawing/2014/main" id="{7F7EEB70-F1A4-A95A-71B6-9F89FC170D1F}"/>
              </a:ext>
            </a:extLst>
          </p:cNvPr>
          <p:cNvSpPr txBox="1"/>
          <p:nvPr/>
        </p:nvSpPr>
        <p:spPr>
          <a:xfrm>
            <a:off x="5000979" y="1632476"/>
            <a:ext cx="2190023" cy="400110"/>
          </a:xfrm>
          <a:prstGeom prst="rect">
            <a:avLst/>
          </a:prstGeom>
          <a:noFill/>
        </p:spPr>
        <p:txBody>
          <a:bodyPr wrap="none" rtlCol="0">
            <a:spAutoFit/>
          </a:bodyPr>
          <a:lstStyle/>
          <a:p>
            <a:pPr algn="ctr"/>
            <a:r>
              <a:rPr lang="en-US" sz="2000" dirty="0"/>
              <a:t>2</a:t>
            </a:r>
            <a:r>
              <a:rPr lang="en-US" sz="2000" baseline="30000" dirty="0"/>
              <a:t>nd</a:t>
            </a:r>
            <a:r>
              <a:rPr lang="en-US" sz="2000" dirty="0"/>
              <a:t> client meeting</a:t>
            </a:r>
          </a:p>
        </p:txBody>
      </p:sp>
      <p:sp>
        <p:nvSpPr>
          <p:cNvPr id="7" name="TextBox 6">
            <a:extLst>
              <a:ext uri="{FF2B5EF4-FFF2-40B4-BE49-F238E27FC236}">
                <a16:creationId xmlns:a16="http://schemas.microsoft.com/office/drawing/2014/main" id="{D6CF2478-C96C-CB67-0DC2-FAF54AB6494C}"/>
              </a:ext>
            </a:extLst>
          </p:cNvPr>
          <p:cNvSpPr txBox="1"/>
          <p:nvPr/>
        </p:nvSpPr>
        <p:spPr>
          <a:xfrm>
            <a:off x="5000979" y="2374521"/>
            <a:ext cx="2133341" cy="400110"/>
          </a:xfrm>
          <a:prstGeom prst="rect">
            <a:avLst/>
          </a:prstGeom>
          <a:noFill/>
        </p:spPr>
        <p:txBody>
          <a:bodyPr wrap="none" rtlCol="0">
            <a:spAutoFit/>
          </a:bodyPr>
          <a:lstStyle/>
          <a:p>
            <a:pPr algn="ctr"/>
            <a:r>
              <a:rPr lang="en-US" sz="2000" dirty="0"/>
              <a:t>Review of dataset</a:t>
            </a:r>
          </a:p>
        </p:txBody>
      </p:sp>
      <p:pic>
        <p:nvPicPr>
          <p:cNvPr id="8" name="Picture 7">
            <a:extLst>
              <a:ext uri="{FF2B5EF4-FFF2-40B4-BE49-F238E27FC236}">
                <a16:creationId xmlns:a16="http://schemas.microsoft.com/office/drawing/2014/main" id="{9D037809-E540-1CDA-3FF1-818630D5F9AC}"/>
              </a:ext>
            </a:extLst>
          </p:cNvPr>
          <p:cNvPicPr>
            <a:picLocks noChangeAspect="1"/>
          </p:cNvPicPr>
          <p:nvPr/>
        </p:nvPicPr>
        <p:blipFill>
          <a:blip r:embed="rId3"/>
          <a:stretch>
            <a:fillRect/>
          </a:stretch>
        </p:blipFill>
        <p:spPr>
          <a:xfrm>
            <a:off x="1308296" y="1242013"/>
            <a:ext cx="2560320" cy="2560320"/>
          </a:xfrm>
          <a:prstGeom prst="rect">
            <a:avLst/>
          </a:prstGeom>
        </p:spPr>
      </p:pic>
      <p:sp>
        <p:nvSpPr>
          <p:cNvPr id="9" name="TextBox 8">
            <a:extLst>
              <a:ext uri="{FF2B5EF4-FFF2-40B4-BE49-F238E27FC236}">
                <a16:creationId xmlns:a16="http://schemas.microsoft.com/office/drawing/2014/main" id="{2E071E0F-4209-1DE3-61ED-67FAF20C52DD}"/>
              </a:ext>
            </a:extLst>
          </p:cNvPr>
          <p:cNvSpPr txBox="1"/>
          <p:nvPr/>
        </p:nvSpPr>
        <p:spPr>
          <a:xfrm>
            <a:off x="4375876" y="3147646"/>
            <a:ext cx="3496919" cy="400110"/>
          </a:xfrm>
          <a:prstGeom prst="rect">
            <a:avLst/>
          </a:prstGeom>
          <a:noFill/>
        </p:spPr>
        <p:txBody>
          <a:bodyPr wrap="none" rtlCol="0">
            <a:spAutoFit/>
          </a:bodyPr>
          <a:lstStyle/>
          <a:p>
            <a:pPr algn="ctr"/>
            <a:r>
              <a:rPr lang="en-US" sz="2000" dirty="0"/>
              <a:t>Removal of unnecessary data </a:t>
            </a:r>
          </a:p>
        </p:txBody>
      </p:sp>
      <p:sp>
        <p:nvSpPr>
          <p:cNvPr id="10" name="TextBox 9">
            <a:extLst>
              <a:ext uri="{FF2B5EF4-FFF2-40B4-BE49-F238E27FC236}">
                <a16:creationId xmlns:a16="http://schemas.microsoft.com/office/drawing/2014/main" id="{FB17A9C5-620F-08D6-241F-82E1A70C678B}"/>
              </a:ext>
            </a:extLst>
          </p:cNvPr>
          <p:cNvSpPr txBox="1"/>
          <p:nvPr/>
        </p:nvSpPr>
        <p:spPr>
          <a:xfrm>
            <a:off x="4550086" y="3890557"/>
            <a:ext cx="3091808" cy="400110"/>
          </a:xfrm>
          <a:prstGeom prst="rect">
            <a:avLst/>
          </a:prstGeom>
          <a:noFill/>
        </p:spPr>
        <p:txBody>
          <a:bodyPr wrap="none" rtlCol="0">
            <a:spAutoFit/>
          </a:bodyPr>
          <a:lstStyle/>
          <a:p>
            <a:pPr algn="ctr"/>
            <a:r>
              <a:rPr lang="en-US" sz="2000" dirty="0"/>
              <a:t>Explanations of data types</a:t>
            </a:r>
          </a:p>
        </p:txBody>
      </p:sp>
      <p:sp>
        <p:nvSpPr>
          <p:cNvPr id="11" name="TextBox 10">
            <a:extLst>
              <a:ext uri="{FF2B5EF4-FFF2-40B4-BE49-F238E27FC236}">
                <a16:creationId xmlns:a16="http://schemas.microsoft.com/office/drawing/2014/main" id="{A6174413-9BAA-F74D-AECC-452B538A3641}"/>
              </a:ext>
            </a:extLst>
          </p:cNvPr>
          <p:cNvSpPr txBox="1"/>
          <p:nvPr/>
        </p:nvSpPr>
        <p:spPr>
          <a:xfrm>
            <a:off x="3981629" y="4631736"/>
            <a:ext cx="4228722" cy="400110"/>
          </a:xfrm>
          <a:prstGeom prst="rect">
            <a:avLst/>
          </a:prstGeom>
          <a:noFill/>
        </p:spPr>
        <p:txBody>
          <a:bodyPr wrap="none" rtlCol="0">
            <a:spAutoFit/>
          </a:bodyPr>
          <a:lstStyle/>
          <a:p>
            <a:pPr algn="ctr"/>
            <a:r>
              <a:rPr lang="en-US" sz="2000" dirty="0"/>
              <a:t>Selection of most important features</a:t>
            </a:r>
          </a:p>
        </p:txBody>
      </p:sp>
      <p:sp>
        <p:nvSpPr>
          <p:cNvPr id="12" name="TextBox 11">
            <a:extLst>
              <a:ext uri="{FF2B5EF4-FFF2-40B4-BE49-F238E27FC236}">
                <a16:creationId xmlns:a16="http://schemas.microsoft.com/office/drawing/2014/main" id="{7D0FA8A9-BAD5-4BA5-2465-DE02FF7810AA}"/>
              </a:ext>
            </a:extLst>
          </p:cNvPr>
          <p:cNvSpPr txBox="1"/>
          <p:nvPr/>
        </p:nvSpPr>
        <p:spPr>
          <a:xfrm>
            <a:off x="4636621" y="5377767"/>
            <a:ext cx="2975431" cy="400110"/>
          </a:xfrm>
          <a:prstGeom prst="rect">
            <a:avLst/>
          </a:prstGeom>
          <a:noFill/>
        </p:spPr>
        <p:txBody>
          <a:bodyPr wrap="none" rtlCol="0">
            <a:spAutoFit/>
          </a:bodyPr>
          <a:lstStyle/>
          <a:p>
            <a:pPr algn="ctr"/>
            <a:r>
              <a:rPr lang="en-US" sz="2000" dirty="0"/>
              <a:t>Ready for model building</a:t>
            </a:r>
          </a:p>
        </p:txBody>
      </p:sp>
      <p:pic>
        <p:nvPicPr>
          <p:cNvPr id="13" name="Picture 12">
            <a:extLst>
              <a:ext uri="{FF2B5EF4-FFF2-40B4-BE49-F238E27FC236}">
                <a16:creationId xmlns:a16="http://schemas.microsoft.com/office/drawing/2014/main" id="{2FF386BF-19A0-DB26-5DCF-FA5C4900CB18}"/>
              </a:ext>
            </a:extLst>
          </p:cNvPr>
          <p:cNvPicPr>
            <a:picLocks noChangeAspect="1"/>
          </p:cNvPicPr>
          <p:nvPr/>
        </p:nvPicPr>
        <p:blipFill>
          <a:blip r:embed="rId4"/>
          <a:stretch>
            <a:fillRect/>
          </a:stretch>
        </p:blipFill>
        <p:spPr>
          <a:xfrm>
            <a:off x="9191016" y="4290667"/>
            <a:ext cx="2435149" cy="2435149"/>
          </a:xfrm>
          <a:prstGeom prst="rect">
            <a:avLst/>
          </a:prstGeom>
        </p:spPr>
      </p:pic>
      <p:sp>
        <p:nvSpPr>
          <p:cNvPr id="14" name="Rectangle 13">
            <a:extLst>
              <a:ext uri="{FF2B5EF4-FFF2-40B4-BE49-F238E27FC236}">
                <a16:creationId xmlns:a16="http://schemas.microsoft.com/office/drawing/2014/main" id="{4569EC29-FF36-0F75-6104-80284F661F22}"/>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4446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0158F-260C-DDF8-774F-8A99991CD2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229882-A1B9-EA51-3C4C-E73A57710B8C}"/>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4" name="Picture 3" descr="A graph showing the results of a burndown&#10;&#10;Description automatically generated">
            <a:extLst>
              <a:ext uri="{FF2B5EF4-FFF2-40B4-BE49-F238E27FC236}">
                <a16:creationId xmlns:a16="http://schemas.microsoft.com/office/drawing/2014/main" id="{0260AD06-A83A-762B-6A70-3573FEBF36FE}"/>
              </a:ext>
            </a:extLst>
          </p:cNvPr>
          <p:cNvPicPr>
            <a:picLocks noChangeAspect="1"/>
          </p:cNvPicPr>
          <p:nvPr/>
        </p:nvPicPr>
        <p:blipFill>
          <a:blip r:embed="rId3"/>
          <a:stretch>
            <a:fillRect/>
          </a:stretch>
        </p:blipFill>
        <p:spPr>
          <a:xfrm>
            <a:off x="2209799" y="1382568"/>
            <a:ext cx="7772400" cy="4769883"/>
          </a:xfrm>
          <a:prstGeom prst="rect">
            <a:avLst/>
          </a:prstGeom>
        </p:spPr>
      </p:pic>
      <p:sp>
        <p:nvSpPr>
          <p:cNvPr id="6" name="Rectangle 5">
            <a:extLst>
              <a:ext uri="{FF2B5EF4-FFF2-40B4-BE49-F238E27FC236}">
                <a16:creationId xmlns:a16="http://schemas.microsoft.com/office/drawing/2014/main" id="{F7F031BF-FF2B-7782-B088-922434C190B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40178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0AEF7-5D04-C106-90B2-F4B718B6AB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68E9AB-224A-CF27-39EA-717FE31C06BB}"/>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Project Management</a:t>
            </a:r>
          </a:p>
        </p:txBody>
      </p:sp>
      <p:pic>
        <p:nvPicPr>
          <p:cNvPr id="5" name="Picture 4" descr="A graph with a line and a line&#10;&#10;Description automatically generated with medium confidence">
            <a:extLst>
              <a:ext uri="{FF2B5EF4-FFF2-40B4-BE49-F238E27FC236}">
                <a16:creationId xmlns:a16="http://schemas.microsoft.com/office/drawing/2014/main" id="{0DC02AF7-5346-85F6-9609-D089A040C1E5}"/>
              </a:ext>
            </a:extLst>
          </p:cNvPr>
          <p:cNvPicPr>
            <a:picLocks noChangeAspect="1"/>
          </p:cNvPicPr>
          <p:nvPr/>
        </p:nvPicPr>
        <p:blipFill>
          <a:blip r:embed="rId2"/>
          <a:stretch>
            <a:fillRect/>
          </a:stretch>
        </p:blipFill>
        <p:spPr>
          <a:xfrm>
            <a:off x="2209799" y="1316182"/>
            <a:ext cx="7772400" cy="4750272"/>
          </a:xfrm>
          <a:prstGeom prst="rect">
            <a:avLst/>
          </a:prstGeom>
        </p:spPr>
      </p:pic>
      <p:sp>
        <p:nvSpPr>
          <p:cNvPr id="6" name="Rectangle 5">
            <a:extLst>
              <a:ext uri="{FF2B5EF4-FFF2-40B4-BE49-F238E27FC236}">
                <a16:creationId xmlns:a16="http://schemas.microsoft.com/office/drawing/2014/main" id="{1D9C25F0-5CDC-4758-7B45-DEFA8DF1B01A}"/>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3587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7D3F2-8F41-5D90-4110-E43FEBD9B0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6898CA-4F64-0DF1-13D5-D48CB1452B76}"/>
              </a:ext>
            </a:extLst>
          </p:cNvPr>
          <p:cNvSpPr txBox="1">
            <a:spLocks/>
          </p:cNvSpPr>
          <p:nvPr/>
        </p:nvSpPr>
        <p:spPr>
          <a:xfrm>
            <a:off x="1523999" y="353362"/>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Time Management</a:t>
            </a:r>
          </a:p>
        </p:txBody>
      </p:sp>
      <p:pic>
        <p:nvPicPr>
          <p:cNvPr id="4" name="Picture 3" descr="A pie chart with numbers and text&#10;&#10;Description automatically generated">
            <a:extLst>
              <a:ext uri="{FF2B5EF4-FFF2-40B4-BE49-F238E27FC236}">
                <a16:creationId xmlns:a16="http://schemas.microsoft.com/office/drawing/2014/main" id="{DC9B74A4-805F-E89B-A2C6-1FCB46303CC5}"/>
              </a:ext>
            </a:extLst>
          </p:cNvPr>
          <p:cNvPicPr>
            <a:picLocks noChangeAspect="1"/>
          </p:cNvPicPr>
          <p:nvPr/>
        </p:nvPicPr>
        <p:blipFill>
          <a:blip r:embed="rId3"/>
          <a:stretch>
            <a:fillRect/>
          </a:stretch>
        </p:blipFill>
        <p:spPr>
          <a:xfrm>
            <a:off x="321204" y="3695873"/>
            <a:ext cx="2971800" cy="2438400"/>
          </a:xfrm>
          <a:prstGeom prst="rect">
            <a:avLst/>
          </a:prstGeom>
        </p:spPr>
      </p:pic>
      <p:pic>
        <p:nvPicPr>
          <p:cNvPr id="10" name="Picture 9" descr="A clock with numbers and letters&#10;&#10;Description automatically generated">
            <a:extLst>
              <a:ext uri="{FF2B5EF4-FFF2-40B4-BE49-F238E27FC236}">
                <a16:creationId xmlns:a16="http://schemas.microsoft.com/office/drawing/2014/main" id="{4A9EB478-0BE4-6CD6-0175-F7B6CAE1A17C}"/>
              </a:ext>
            </a:extLst>
          </p:cNvPr>
          <p:cNvPicPr>
            <a:picLocks noChangeAspect="1"/>
          </p:cNvPicPr>
          <p:nvPr/>
        </p:nvPicPr>
        <p:blipFill>
          <a:blip r:embed="rId4"/>
          <a:stretch>
            <a:fillRect/>
          </a:stretch>
        </p:blipFill>
        <p:spPr>
          <a:xfrm>
            <a:off x="983673" y="2959273"/>
            <a:ext cx="1498600" cy="736600"/>
          </a:xfrm>
          <a:prstGeom prst="rect">
            <a:avLst/>
          </a:prstGeom>
        </p:spPr>
      </p:pic>
      <p:sp>
        <p:nvSpPr>
          <p:cNvPr id="11" name="TextBox 10">
            <a:extLst>
              <a:ext uri="{FF2B5EF4-FFF2-40B4-BE49-F238E27FC236}">
                <a16:creationId xmlns:a16="http://schemas.microsoft.com/office/drawing/2014/main" id="{1EC62E55-B379-E8E4-F52F-6BFE2CB04E29}"/>
              </a:ext>
            </a:extLst>
          </p:cNvPr>
          <p:cNvSpPr txBox="1"/>
          <p:nvPr/>
        </p:nvSpPr>
        <p:spPr>
          <a:xfrm>
            <a:off x="2755292" y="5359791"/>
            <a:ext cx="1075423" cy="369332"/>
          </a:xfrm>
          <a:prstGeom prst="rect">
            <a:avLst/>
          </a:prstGeom>
          <a:noFill/>
        </p:spPr>
        <p:txBody>
          <a:bodyPr wrap="none" rtlCol="0">
            <a:spAutoFit/>
          </a:bodyPr>
          <a:lstStyle/>
          <a:p>
            <a:r>
              <a:rPr lang="en-US" dirty="0"/>
              <a:t>Interface</a:t>
            </a:r>
          </a:p>
        </p:txBody>
      </p:sp>
      <p:sp>
        <p:nvSpPr>
          <p:cNvPr id="12" name="TextBox 11">
            <a:extLst>
              <a:ext uri="{FF2B5EF4-FFF2-40B4-BE49-F238E27FC236}">
                <a16:creationId xmlns:a16="http://schemas.microsoft.com/office/drawing/2014/main" id="{1EFAEFF6-030F-EE7A-B9B7-891EEF9630D1}"/>
              </a:ext>
            </a:extLst>
          </p:cNvPr>
          <p:cNvSpPr txBox="1"/>
          <p:nvPr/>
        </p:nvSpPr>
        <p:spPr>
          <a:xfrm>
            <a:off x="220763" y="5417848"/>
            <a:ext cx="1238994" cy="646331"/>
          </a:xfrm>
          <a:prstGeom prst="rect">
            <a:avLst/>
          </a:prstGeom>
          <a:noFill/>
        </p:spPr>
        <p:txBody>
          <a:bodyPr wrap="none" rtlCol="0">
            <a:spAutoFit/>
          </a:bodyPr>
          <a:lstStyle/>
          <a:p>
            <a:r>
              <a:rPr lang="en-US" dirty="0"/>
              <a:t>Integrating</a:t>
            </a:r>
          </a:p>
          <a:p>
            <a:r>
              <a:rPr lang="en-US" dirty="0"/>
              <a:t>AI-Model</a:t>
            </a:r>
          </a:p>
        </p:txBody>
      </p:sp>
      <p:sp>
        <p:nvSpPr>
          <p:cNvPr id="13" name="TextBox 12">
            <a:extLst>
              <a:ext uri="{FF2B5EF4-FFF2-40B4-BE49-F238E27FC236}">
                <a16:creationId xmlns:a16="http://schemas.microsoft.com/office/drawing/2014/main" id="{388348BC-01F0-6384-BD20-212B8A992F37}"/>
              </a:ext>
            </a:extLst>
          </p:cNvPr>
          <p:cNvSpPr txBox="1"/>
          <p:nvPr/>
        </p:nvSpPr>
        <p:spPr>
          <a:xfrm>
            <a:off x="0" y="4557330"/>
            <a:ext cx="1128835" cy="646331"/>
          </a:xfrm>
          <a:prstGeom prst="rect">
            <a:avLst/>
          </a:prstGeom>
          <a:noFill/>
        </p:spPr>
        <p:txBody>
          <a:bodyPr wrap="none" rtlCol="0">
            <a:spAutoFit/>
          </a:bodyPr>
          <a:lstStyle/>
          <a:p>
            <a:r>
              <a:rPr lang="en-US" dirty="0"/>
              <a:t>Analyzing</a:t>
            </a:r>
          </a:p>
          <a:p>
            <a:r>
              <a:rPr lang="en-US" dirty="0"/>
              <a:t>dataset</a:t>
            </a:r>
          </a:p>
        </p:txBody>
      </p:sp>
      <p:sp>
        <p:nvSpPr>
          <p:cNvPr id="14" name="TextBox 13">
            <a:extLst>
              <a:ext uri="{FF2B5EF4-FFF2-40B4-BE49-F238E27FC236}">
                <a16:creationId xmlns:a16="http://schemas.microsoft.com/office/drawing/2014/main" id="{F81C54DD-D71D-4AB4-5927-AB207F662298}"/>
              </a:ext>
            </a:extLst>
          </p:cNvPr>
          <p:cNvSpPr txBox="1"/>
          <p:nvPr/>
        </p:nvSpPr>
        <p:spPr>
          <a:xfrm>
            <a:off x="341265" y="3511207"/>
            <a:ext cx="1419491" cy="369332"/>
          </a:xfrm>
          <a:prstGeom prst="rect">
            <a:avLst/>
          </a:prstGeom>
          <a:noFill/>
        </p:spPr>
        <p:txBody>
          <a:bodyPr wrap="none" rtlCol="0">
            <a:spAutoFit/>
          </a:bodyPr>
          <a:lstStyle/>
          <a:p>
            <a:r>
              <a:rPr lang="en-US" dirty="0"/>
              <a:t>Deliverables</a:t>
            </a:r>
          </a:p>
        </p:txBody>
      </p:sp>
      <p:pic>
        <p:nvPicPr>
          <p:cNvPr id="29698" name="Picture 2" descr="Image">
            <a:extLst>
              <a:ext uri="{FF2B5EF4-FFF2-40B4-BE49-F238E27FC236}">
                <a16:creationId xmlns:a16="http://schemas.microsoft.com/office/drawing/2014/main" id="{A9D6709B-38FE-82DC-4BA7-32AB0C9714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2868" y="3429000"/>
            <a:ext cx="2992097" cy="270527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D4346ED6-1117-53BD-8F2A-B80BB9E86888}"/>
              </a:ext>
            </a:extLst>
          </p:cNvPr>
          <p:cNvSpPr txBox="1"/>
          <p:nvPr/>
        </p:nvSpPr>
        <p:spPr>
          <a:xfrm>
            <a:off x="6849071" y="5048516"/>
            <a:ext cx="989373" cy="646331"/>
          </a:xfrm>
          <a:prstGeom prst="rect">
            <a:avLst/>
          </a:prstGeom>
          <a:noFill/>
        </p:spPr>
        <p:txBody>
          <a:bodyPr wrap="none" rtlCol="0">
            <a:spAutoFit/>
          </a:bodyPr>
          <a:lstStyle/>
          <a:p>
            <a:r>
              <a:rPr lang="en-US" dirty="0"/>
              <a:t>Model</a:t>
            </a:r>
          </a:p>
          <a:p>
            <a:r>
              <a:rPr lang="en-US" dirty="0"/>
              <a:t>Building</a:t>
            </a:r>
          </a:p>
        </p:txBody>
      </p:sp>
      <p:sp>
        <p:nvSpPr>
          <p:cNvPr id="16" name="TextBox 15">
            <a:extLst>
              <a:ext uri="{FF2B5EF4-FFF2-40B4-BE49-F238E27FC236}">
                <a16:creationId xmlns:a16="http://schemas.microsoft.com/office/drawing/2014/main" id="{1EAE7608-3A92-A4E3-419F-A87ECA283CF6}"/>
              </a:ext>
            </a:extLst>
          </p:cNvPr>
          <p:cNvSpPr txBox="1"/>
          <p:nvPr/>
        </p:nvSpPr>
        <p:spPr>
          <a:xfrm>
            <a:off x="4405780" y="5359306"/>
            <a:ext cx="965329" cy="646331"/>
          </a:xfrm>
          <a:prstGeom prst="rect">
            <a:avLst/>
          </a:prstGeom>
          <a:noFill/>
        </p:spPr>
        <p:txBody>
          <a:bodyPr wrap="none" rtlCol="0">
            <a:spAutoFit/>
          </a:bodyPr>
          <a:lstStyle/>
          <a:p>
            <a:r>
              <a:rPr lang="en-US" dirty="0"/>
              <a:t>Data</a:t>
            </a:r>
          </a:p>
          <a:p>
            <a:r>
              <a:rPr lang="en-US" dirty="0"/>
              <a:t>science</a:t>
            </a:r>
          </a:p>
        </p:txBody>
      </p:sp>
      <p:sp>
        <p:nvSpPr>
          <p:cNvPr id="17" name="TextBox 16">
            <a:extLst>
              <a:ext uri="{FF2B5EF4-FFF2-40B4-BE49-F238E27FC236}">
                <a16:creationId xmlns:a16="http://schemas.microsoft.com/office/drawing/2014/main" id="{A0666ED7-2DBC-55FD-936E-EDC160EB4D71}"/>
              </a:ext>
            </a:extLst>
          </p:cNvPr>
          <p:cNvSpPr txBox="1"/>
          <p:nvPr/>
        </p:nvSpPr>
        <p:spPr>
          <a:xfrm>
            <a:off x="5007613" y="3338568"/>
            <a:ext cx="1419491" cy="369332"/>
          </a:xfrm>
          <a:prstGeom prst="rect">
            <a:avLst/>
          </a:prstGeom>
          <a:noFill/>
        </p:spPr>
        <p:txBody>
          <a:bodyPr wrap="none" rtlCol="0">
            <a:spAutoFit/>
          </a:bodyPr>
          <a:lstStyle/>
          <a:p>
            <a:r>
              <a:rPr lang="en-US" dirty="0"/>
              <a:t>Deliverables</a:t>
            </a:r>
          </a:p>
        </p:txBody>
      </p:sp>
      <p:sp>
        <p:nvSpPr>
          <p:cNvPr id="18" name="TextBox 17">
            <a:extLst>
              <a:ext uri="{FF2B5EF4-FFF2-40B4-BE49-F238E27FC236}">
                <a16:creationId xmlns:a16="http://schemas.microsoft.com/office/drawing/2014/main" id="{4B79DA6E-222A-54AB-9C58-5E2D24F649BF}"/>
              </a:ext>
            </a:extLst>
          </p:cNvPr>
          <p:cNvSpPr txBox="1"/>
          <p:nvPr/>
        </p:nvSpPr>
        <p:spPr>
          <a:xfrm>
            <a:off x="4163891" y="3572603"/>
            <a:ext cx="1091966" cy="369332"/>
          </a:xfrm>
          <a:prstGeom prst="rect">
            <a:avLst/>
          </a:prstGeom>
          <a:noFill/>
        </p:spPr>
        <p:txBody>
          <a:bodyPr wrap="none" rtlCol="0">
            <a:spAutoFit/>
          </a:bodyPr>
          <a:lstStyle/>
          <a:p>
            <a:r>
              <a:rPr lang="en-US" dirty="0"/>
              <a:t>Meetings</a:t>
            </a:r>
          </a:p>
        </p:txBody>
      </p:sp>
      <p:pic>
        <p:nvPicPr>
          <p:cNvPr id="29700" name="Picture 4" descr="Image">
            <a:extLst>
              <a:ext uri="{FF2B5EF4-FFF2-40B4-BE49-F238E27FC236}">
                <a16:creationId xmlns:a16="http://schemas.microsoft.com/office/drawing/2014/main" id="{2EE6906C-72F5-E4A7-B74E-3539D2BF4CE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127" t="5781"/>
          <a:stretch/>
        </p:blipFill>
        <p:spPr bwMode="auto">
          <a:xfrm>
            <a:off x="9127375" y="3695873"/>
            <a:ext cx="2509551" cy="2368306"/>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D25B9390-5767-67A6-6198-EE523FE39DF6}"/>
              </a:ext>
            </a:extLst>
          </p:cNvPr>
          <p:cNvSpPr/>
          <p:nvPr/>
        </p:nvSpPr>
        <p:spPr>
          <a:xfrm>
            <a:off x="11318400" y="5694847"/>
            <a:ext cx="318526" cy="369332"/>
          </a:xfrm>
          <a:prstGeom prst="rect">
            <a:avLst/>
          </a:prstGeom>
          <a:solidFill>
            <a:srgbClr val="FDF9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702" name="Picture 6" descr="Image">
            <a:extLst>
              <a:ext uri="{FF2B5EF4-FFF2-40B4-BE49-F238E27FC236}">
                <a16:creationId xmlns:a16="http://schemas.microsoft.com/office/drawing/2014/main" id="{D2A448C7-DD20-F83A-3634-FB8B02ABF6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76386" y="3131026"/>
            <a:ext cx="1611528" cy="633100"/>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73E0C3EA-FC4D-D4AD-7259-CA9B7119B7D4}"/>
              </a:ext>
            </a:extLst>
          </p:cNvPr>
          <p:cNvSpPr txBox="1"/>
          <p:nvPr/>
        </p:nvSpPr>
        <p:spPr>
          <a:xfrm>
            <a:off x="11187914" y="4053884"/>
            <a:ext cx="808235" cy="646331"/>
          </a:xfrm>
          <a:prstGeom prst="rect">
            <a:avLst/>
          </a:prstGeom>
          <a:noFill/>
        </p:spPr>
        <p:txBody>
          <a:bodyPr wrap="none" rtlCol="0">
            <a:spAutoFit/>
          </a:bodyPr>
          <a:lstStyle/>
          <a:p>
            <a:r>
              <a:rPr lang="en-US" dirty="0"/>
              <a:t>Model</a:t>
            </a:r>
          </a:p>
          <a:p>
            <a:r>
              <a:rPr lang="en-US" dirty="0"/>
              <a:t>tuning</a:t>
            </a:r>
          </a:p>
        </p:txBody>
      </p:sp>
      <p:sp>
        <p:nvSpPr>
          <p:cNvPr id="21" name="TextBox 20">
            <a:extLst>
              <a:ext uri="{FF2B5EF4-FFF2-40B4-BE49-F238E27FC236}">
                <a16:creationId xmlns:a16="http://schemas.microsoft.com/office/drawing/2014/main" id="{4F24E348-88F5-A4F0-9857-73E2E75B0513}"/>
              </a:ext>
            </a:extLst>
          </p:cNvPr>
          <p:cNvSpPr txBox="1"/>
          <p:nvPr/>
        </p:nvSpPr>
        <p:spPr>
          <a:xfrm>
            <a:off x="11088678" y="5331930"/>
            <a:ext cx="943143" cy="646331"/>
          </a:xfrm>
          <a:prstGeom prst="rect">
            <a:avLst/>
          </a:prstGeom>
          <a:noFill/>
        </p:spPr>
        <p:txBody>
          <a:bodyPr wrap="none" rtlCol="0">
            <a:spAutoFit/>
          </a:bodyPr>
          <a:lstStyle/>
          <a:p>
            <a:r>
              <a:rPr lang="en-US" dirty="0"/>
              <a:t>Tuning</a:t>
            </a:r>
          </a:p>
          <a:p>
            <a:r>
              <a:rPr lang="en-US" dirty="0"/>
              <a:t>dataset</a:t>
            </a:r>
          </a:p>
        </p:txBody>
      </p:sp>
      <p:sp>
        <p:nvSpPr>
          <p:cNvPr id="22" name="TextBox 21">
            <a:extLst>
              <a:ext uri="{FF2B5EF4-FFF2-40B4-BE49-F238E27FC236}">
                <a16:creationId xmlns:a16="http://schemas.microsoft.com/office/drawing/2014/main" id="{93AF12CE-5D13-2F2C-B883-8282B7E000A2}"/>
              </a:ext>
            </a:extLst>
          </p:cNvPr>
          <p:cNvSpPr txBox="1"/>
          <p:nvPr/>
        </p:nvSpPr>
        <p:spPr>
          <a:xfrm>
            <a:off x="9797586" y="6036468"/>
            <a:ext cx="1577676" cy="369332"/>
          </a:xfrm>
          <a:prstGeom prst="rect">
            <a:avLst/>
          </a:prstGeom>
          <a:noFill/>
        </p:spPr>
        <p:txBody>
          <a:bodyPr wrap="none" rtlCol="0">
            <a:spAutoFit/>
          </a:bodyPr>
          <a:lstStyle/>
          <a:p>
            <a:r>
              <a:rPr lang="en-US" dirty="0"/>
              <a:t>Model making</a:t>
            </a:r>
          </a:p>
        </p:txBody>
      </p:sp>
      <p:sp>
        <p:nvSpPr>
          <p:cNvPr id="23" name="TextBox 22">
            <a:extLst>
              <a:ext uri="{FF2B5EF4-FFF2-40B4-BE49-F238E27FC236}">
                <a16:creationId xmlns:a16="http://schemas.microsoft.com/office/drawing/2014/main" id="{5CC484AE-FC7D-E51E-6819-424F7768E835}"/>
              </a:ext>
            </a:extLst>
          </p:cNvPr>
          <p:cNvSpPr txBox="1"/>
          <p:nvPr/>
        </p:nvSpPr>
        <p:spPr>
          <a:xfrm>
            <a:off x="8489208" y="5636305"/>
            <a:ext cx="1634165" cy="369332"/>
          </a:xfrm>
          <a:prstGeom prst="rect">
            <a:avLst/>
          </a:prstGeom>
          <a:noFill/>
        </p:spPr>
        <p:txBody>
          <a:bodyPr wrap="none" rtlCol="0">
            <a:spAutoFit/>
          </a:bodyPr>
          <a:lstStyle/>
          <a:p>
            <a:r>
              <a:rPr lang="en-US" dirty="0"/>
              <a:t>Training model</a:t>
            </a:r>
          </a:p>
        </p:txBody>
      </p:sp>
      <p:sp>
        <p:nvSpPr>
          <p:cNvPr id="24" name="TextBox 23">
            <a:extLst>
              <a:ext uri="{FF2B5EF4-FFF2-40B4-BE49-F238E27FC236}">
                <a16:creationId xmlns:a16="http://schemas.microsoft.com/office/drawing/2014/main" id="{877F85C8-5C54-5ECA-32EB-3DB07D3000E7}"/>
              </a:ext>
            </a:extLst>
          </p:cNvPr>
          <p:cNvSpPr txBox="1"/>
          <p:nvPr/>
        </p:nvSpPr>
        <p:spPr>
          <a:xfrm>
            <a:off x="8246987" y="4668528"/>
            <a:ext cx="1031051" cy="646331"/>
          </a:xfrm>
          <a:prstGeom prst="rect">
            <a:avLst/>
          </a:prstGeom>
          <a:noFill/>
        </p:spPr>
        <p:txBody>
          <a:bodyPr wrap="none" rtlCol="0">
            <a:spAutoFit/>
          </a:bodyPr>
          <a:lstStyle/>
          <a:p>
            <a:r>
              <a:rPr lang="en-US" dirty="0"/>
              <a:t>Feature</a:t>
            </a:r>
          </a:p>
          <a:p>
            <a:r>
              <a:rPr lang="en-US" dirty="0"/>
              <a:t>cleaning</a:t>
            </a:r>
          </a:p>
        </p:txBody>
      </p:sp>
      <p:sp>
        <p:nvSpPr>
          <p:cNvPr id="25" name="TextBox 24">
            <a:extLst>
              <a:ext uri="{FF2B5EF4-FFF2-40B4-BE49-F238E27FC236}">
                <a16:creationId xmlns:a16="http://schemas.microsoft.com/office/drawing/2014/main" id="{463CEE2E-93CC-F76A-7E38-D89F4C4F41F4}"/>
              </a:ext>
            </a:extLst>
          </p:cNvPr>
          <p:cNvSpPr txBox="1"/>
          <p:nvPr/>
        </p:nvSpPr>
        <p:spPr>
          <a:xfrm>
            <a:off x="8345353" y="4023070"/>
            <a:ext cx="1091966" cy="369332"/>
          </a:xfrm>
          <a:prstGeom prst="rect">
            <a:avLst/>
          </a:prstGeom>
          <a:noFill/>
        </p:spPr>
        <p:txBody>
          <a:bodyPr wrap="none" rtlCol="0">
            <a:spAutoFit/>
          </a:bodyPr>
          <a:lstStyle/>
          <a:p>
            <a:r>
              <a:rPr lang="en-US" dirty="0"/>
              <a:t>Meetings</a:t>
            </a:r>
          </a:p>
        </p:txBody>
      </p:sp>
      <p:sp>
        <p:nvSpPr>
          <p:cNvPr id="26" name="TextBox 25">
            <a:extLst>
              <a:ext uri="{FF2B5EF4-FFF2-40B4-BE49-F238E27FC236}">
                <a16:creationId xmlns:a16="http://schemas.microsoft.com/office/drawing/2014/main" id="{0B094688-F2E3-C037-B273-0D179C217E0C}"/>
              </a:ext>
            </a:extLst>
          </p:cNvPr>
          <p:cNvSpPr txBox="1"/>
          <p:nvPr/>
        </p:nvSpPr>
        <p:spPr>
          <a:xfrm>
            <a:off x="8642135" y="3579460"/>
            <a:ext cx="1419491" cy="369332"/>
          </a:xfrm>
          <a:prstGeom prst="rect">
            <a:avLst/>
          </a:prstGeom>
          <a:noFill/>
        </p:spPr>
        <p:txBody>
          <a:bodyPr wrap="none" rtlCol="0">
            <a:spAutoFit/>
          </a:bodyPr>
          <a:lstStyle/>
          <a:p>
            <a:r>
              <a:rPr lang="en-US" dirty="0"/>
              <a:t>Deliverables</a:t>
            </a:r>
          </a:p>
        </p:txBody>
      </p:sp>
      <p:sp>
        <p:nvSpPr>
          <p:cNvPr id="27" name="TextBox 26">
            <a:extLst>
              <a:ext uri="{FF2B5EF4-FFF2-40B4-BE49-F238E27FC236}">
                <a16:creationId xmlns:a16="http://schemas.microsoft.com/office/drawing/2014/main" id="{D28F01D1-2EC7-1614-29AA-015D6ED3EADD}"/>
              </a:ext>
            </a:extLst>
          </p:cNvPr>
          <p:cNvSpPr txBox="1"/>
          <p:nvPr/>
        </p:nvSpPr>
        <p:spPr>
          <a:xfrm>
            <a:off x="79104" y="3896239"/>
            <a:ext cx="1091966" cy="369332"/>
          </a:xfrm>
          <a:prstGeom prst="rect">
            <a:avLst/>
          </a:prstGeom>
          <a:noFill/>
        </p:spPr>
        <p:txBody>
          <a:bodyPr wrap="none" rtlCol="0">
            <a:spAutoFit/>
          </a:bodyPr>
          <a:lstStyle/>
          <a:p>
            <a:r>
              <a:rPr lang="en-US" dirty="0"/>
              <a:t>Meetings</a:t>
            </a:r>
          </a:p>
        </p:txBody>
      </p:sp>
      <p:pic>
        <p:nvPicPr>
          <p:cNvPr id="28" name="Picture 27">
            <a:extLst>
              <a:ext uri="{FF2B5EF4-FFF2-40B4-BE49-F238E27FC236}">
                <a16:creationId xmlns:a16="http://schemas.microsoft.com/office/drawing/2014/main" id="{DF163D3C-0252-13F2-7351-F319148EA154}"/>
              </a:ext>
            </a:extLst>
          </p:cNvPr>
          <p:cNvPicPr>
            <a:picLocks noChangeAspect="1"/>
          </p:cNvPicPr>
          <p:nvPr/>
        </p:nvPicPr>
        <p:blipFill>
          <a:blip r:embed="rId8"/>
          <a:stretch>
            <a:fillRect/>
          </a:stretch>
        </p:blipFill>
        <p:spPr>
          <a:xfrm>
            <a:off x="703718" y="945855"/>
            <a:ext cx="1512077" cy="1512077"/>
          </a:xfrm>
          <a:prstGeom prst="rect">
            <a:avLst/>
          </a:prstGeom>
        </p:spPr>
      </p:pic>
      <p:pic>
        <p:nvPicPr>
          <p:cNvPr id="29" name="Picture 28">
            <a:extLst>
              <a:ext uri="{FF2B5EF4-FFF2-40B4-BE49-F238E27FC236}">
                <a16:creationId xmlns:a16="http://schemas.microsoft.com/office/drawing/2014/main" id="{B59A087A-6F72-FB20-8671-18AE8E9A6574}"/>
              </a:ext>
            </a:extLst>
          </p:cNvPr>
          <p:cNvPicPr>
            <a:picLocks noChangeAspect="1"/>
          </p:cNvPicPr>
          <p:nvPr/>
        </p:nvPicPr>
        <p:blipFill>
          <a:blip r:embed="rId9"/>
          <a:stretch>
            <a:fillRect/>
          </a:stretch>
        </p:blipFill>
        <p:spPr>
          <a:xfrm>
            <a:off x="5318902" y="1001555"/>
            <a:ext cx="1512078" cy="1512078"/>
          </a:xfrm>
          <a:prstGeom prst="rect">
            <a:avLst/>
          </a:prstGeom>
        </p:spPr>
      </p:pic>
      <p:pic>
        <p:nvPicPr>
          <p:cNvPr id="30" name="Picture 29">
            <a:extLst>
              <a:ext uri="{FF2B5EF4-FFF2-40B4-BE49-F238E27FC236}">
                <a16:creationId xmlns:a16="http://schemas.microsoft.com/office/drawing/2014/main" id="{49F22D2B-55F6-7441-4A30-2A9DF12AF65B}"/>
              </a:ext>
            </a:extLst>
          </p:cNvPr>
          <p:cNvPicPr>
            <a:picLocks noChangeAspect="1"/>
          </p:cNvPicPr>
          <p:nvPr/>
        </p:nvPicPr>
        <p:blipFill>
          <a:blip r:embed="rId10"/>
          <a:stretch>
            <a:fillRect/>
          </a:stretch>
        </p:blipFill>
        <p:spPr>
          <a:xfrm>
            <a:off x="9675836" y="1049236"/>
            <a:ext cx="1512078" cy="1512078"/>
          </a:xfrm>
          <a:prstGeom prst="rect">
            <a:avLst/>
          </a:prstGeom>
        </p:spPr>
      </p:pic>
      <p:sp>
        <p:nvSpPr>
          <p:cNvPr id="31" name="Rectangle 30">
            <a:extLst>
              <a:ext uri="{FF2B5EF4-FFF2-40B4-BE49-F238E27FC236}">
                <a16:creationId xmlns:a16="http://schemas.microsoft.com/office/drawing/2014/main" id="{1085BC61-8124-57A3-D186-7FA1BE587B83}"/>
              </a:ext>
            </a:extLst>
          </p:cNvPr>
          <p:cNvSpPr/>
          <p:nvPr/>
        </p:nvSpPr>
        <p:spPr>
          <a:xfrm>
            <a:off x="639349" y="2077294"/>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B48B2E7-FA41-0E45-C839-364E802E30CB}"/>
              </a:ext>
            </a:extLst>
          </p:cNvPr>
          <p:cNvSpPr txBox="1"/>
          <p:nvPr/>
        </p:nvSpPr>
        <p:spPr>
          <a:xfrm>
            <a:off x="983673" y="2148261"/>
            <a:ext cx="823431" cy="369332"/>
          </a:xfrm>
          <a:prstGeom prst="rect">
            <a:avLst/>
          </a:prstGeom>
          <a:noFill/>
        </p:spPr>
        <p:txBody>
          <a:bodyPr wrap="none" rtlCol="0">
            <a:spAutoFit/>
          </a:bodyPr>
          <a:lstStyle/>
          <a:p>
            <a:r>
              <a:rPr lang="en-US" dirty="0"/>
              <a:t>Tobias</a:t>
            </a:r>
          </a:p>
        </p:txBody>
      </p:sp>
      <p:sp>
        <p:nvSpPr>
          <p:cNvPr id="32" name="Rectangle 31">
            <a:extLst>
              <a:ext uri="{FF2B5EF4-FFF2-40B4-BE49-F238E27FC236}">
                <a16:creationId xmlns:a16="http://schemas.microsoft.com/office/drawing/2014/main" id="{1DD55A4F-7FA9-B530-7033-086DB031362B}"/>
              </a:ext>
            </a:extLst>
          </p:cNvPr>
          <p:cNvSpPr/>
          <p:nvPr/>
        </p:nvSpPr>
        <p:spPr>
          <a:xfrm>
            <a:off x="5145084" y="2208668"/>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B19FF9B-9BCA-846E-23C8-EA368CC7A3E4}"/>
              </a:ext>
            </a:extLst>
          </p:cNvPr>
          <p:cNvSpPr txBox="1"/>
          <p:nvPr/>
        </p:nvSpPr>
        <p:spPr>
          <a:xfrm>
            <a:off x="5583382" y="2203773"/>
            <a:ext cx="761747" cy="369332"/>
          </a:xfrm>
          <a:prstGeom prst="rect">
            <a:avLst/>
          </a:prstGeom>
          <a:noFill/>
        </p:spPr>
        <p:txBody>
          <a:bodyPr wrap="none" rtlCol="0">
            <a:spAutoFit/>
          </a:bodyPr>
          <a:lstStyle/>
          <a:p>
            <a:r>
              <a:rPr lang="en-US" dirty="0"/>
              <a:t>Robin</a:t>
            </a:r>
          </a:p>
        </p:txBody>
      </p:sp>
      <p:sp>
        <p:nvSpPr>
          <p:cNvPr id="33" name="Rectangle 32">
            <a:extLst>
              <a:ext uri="{FF2B5EF4-FFF2-40B4-BE49-F238E27FC236}">
                <a16:creationId xmlns:a16="http://schemas.microsoft.com/office/drawing/2014/main" id="{A912C5D0-536A-3B2F-E95B-17570C12A1C5}"/>
              </a:ext>
            </a:extLst>
          </p:cNvPr>
          <p:cNvSpPr/>
          <p:nvPr/>
        </p:nvSpPr>
        <p:spPr>
          <a:xfrm>
            <a:off x="9636606" y="2262900"/>
            <a:ext cx="1703987" cy="6378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547F132-3785-3F5E-A2E9-F4BA75B4E614}"/>
              </a:ext>
            </a:extLst>
          </p:cNvPr>
          <p:cNvSpPr txBox="1"/>
          <p:nvPr/>
        </p:nvSpPr>
        <p:spPr>
          <a:xfrm>
            <a:off x="9953701" y="2241291"/>
            <a:ext cx="714298" cy="369332"/>
          </a:xfrm>
          <a:prstGeom prst="rect">
            <a:avLst/>
          </a:prstGeom>
          <a:noFill/>
        </p:spPr>
        <p:txBody>
          <a:bodyPr wrap="none" rtlCol="0">
            <a:spAutoFit/>
          </a:bodyPr>
          <a:lstStyle/>
          <a:p>
            <a:r>
              <a:rPr lang="en-US" dirty="0"/>
              <a:t>Wout</a:t>
            </a:r>
          </a:p>
        </p:txBody>
      </p:sp>
      <p:sp>
        <p:nvSpPr>
          <p:cNvPr id="34" name="Rectangle 33">
            <a:extLst>
              <a:ext uri="{FF2B5EF4-FFF2-40B4-BE49-F238E27FC236}">
                <a16:creationId xmlns:a16="http://schemas.microsoft.com/office/drawing/2014/main" id="{08445F32-E662-20C8-DA7F-352E92502438}"/>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90116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fade">
                                      <p:cBhvr>
                                        <p:cTn id="77" dur="500"/>
                                        <p:tgtEl>
                                          <p:spTgt spid="2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fade">
                                      <p:cBhvr>
                                        <p:cTn id="8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20" grpId="0"/>
      <p:bldP spid="21" grpId="0"/>
      <p:bldP spid="22" grpId="0"/>
      <p:bldP spid="23" grpId="0"/>
      <p:bldP spid="24" grpId="0"/>
      <p:bldP spid="25" grpId="0"/>
      <p:bldP spid="26" grpId="0"/>
      <p:bldP spid="2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B98F6-C7C9-EFB0-55EB-F94250647BA4}"/>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CB30F481-5165-97DA-34B8-267B2A6ADD9A}"/>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Retrospective</a:t>
            </a:r>
          </a:p>
        </p:txBody>
      </p:sp>
      <p:sp>
        <p:nvSpPr>
          <p:cNvPr id="5" name="Rectangle 4">
            <a:extLst>
              <a:ext uri="{FF2B5EF4-FFF2-40B4-BE49-F238E27FC236}">
                <a16:creationId xmlns:a16="http://schemas.microsoft.com/office/drawing/2014/main" id="{32741D12-F40F-1A8A-9E80-8BCCB51FEAC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88608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FFA45-1A6B-382D-3662-FF9C2939CE35}"/>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E505CF16-2E87-1DE6-B8D1-EE0A7CF86CFB}"/>
              </a:ext>
            </a:extLst>
          </p:cNvPr>
          <p:cNvSpPr txBox="1">
            <a:spLocks/>
          </p:cNvSpPr>
          <p:nvPr/>
        </p:nvSpPr>
        <p:spPr>
          <a:xfrm>
            <a:off x="1524000" y="150523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Retrospective</a:t>
            </a:r>
          </a:p>
        </p:txBody>
      </p:sp>
      <p:sp>
        <p:nvSpPr>
          <p:cNvPr id="2" name="TextBox 1">
            <a:extLst>
              <a:ext uri="{FF2B5EF4-FFF2-40B4-BE49-F238E27FC236}">
                <a16:creationId xmlns:a16="http://schemas.microsoft.com/office/drawing/2014/main" id="{B97F9B36-D985-2DF7-D142-D702BE561E09}"/>
              </a:ext>
            </a:extLst>
          </p:cNvPr>
          <p:cNvSpPr txBox="1"/>
          <p:nvPr/>
        </p:nvSpPr>
        <p:spPr>
          <a:xfrm>
            <a:off x="5337103" y="4622690"/>
            <a:ext cx="1517788" cy="369332"/>
          </a:xfrm>
          <a:prstGeom prst="rect">
            <a:avLst/>
          </a:prstGeom>
          <a:noFill/>
        </p:spPr>
        <p:txBody>
          <a:bodyPr wrap="none" rtlCol="0">
            <a:spAutoFit/>
          </a:bodyPr>
          <a:lstStyle/>
          <a:p>
            <a:r>
              <a:rPr lang="en-US" dirty="0"/>
              <a:t>Too little data</a:t>
            </a:r>
          </a:p>
        </p:txBody>
      </p:sp>
      <p:sp>
        <p:nvSpPr>
          <p:cNvPr id="4" name="TextBox 3">
            <a:extLst>
              <a:ext uri="{FF2B5EF4-FFF2-40B4-BE49-F238E27FC236}">
                <a16:creationId xmlns:a16="http://schemas.microsoft.com/office/drawing/2014/main" id="{5F74D79C-9974-E04F-4365-D8FCD9CD4847}"/>
              </a:ext>
            </a:extLst>
          </p:cNvPr>
          <p:cNvSpPr txBox="1"/>
          <p:nvPr/>
        </p:nvSpPr>
        <p:spPr>
          <a:xfrm>
            <a:off x="5145928" y="5040915"/>
            <a:ext cx="1900136" cy="369332"/>
          </a:xfrm>
          <a:prstGeom prst="rect">
            <a:avLst/>
          </a:prstGeom>
          <a:noFill/>
        </p:spPr>
        <p:txBody>
          <a:bodyPr wrap="none" rtlCol="0">
            <a:spAutoFit/>
          </a:bodyPr>
          <a:lstStyle/>
          <a:p>
            <a:r>
              <a:rPr lang="en-US" dirty="0"/>
              <a:t>Unbalanced data</a:t>
            </a:r>
          </a:p>
        </p:txBody>
      </p:sp>
      <p:sp>
        <p:nvSpPr>
          <p:cNvPr id="7" name="TextBox 6">
            <a:extLst>
              <a:ext uri="{FF2B5EF4-FFF2-40B4-BE49-F238E27FC236}">
                <a16:creationId xmlns:a16="http://schemas.microsoft.com/office/drawing/2014/main" id="{DEAE2A5E-FC32-641A-D18C-D5FAEC5BCB1D}"/>
              </a:ext>
            </a:extLst>
          </p:cNvPr>
          <p:cNvSpPr txBox="1"/>
          <p:nvPr/>
        </p:nvSpPr>
        <p:spPr>
          <a:xfrm>
            <a:off x="5724360" y="2456383"/>
            <a:ext cx="743280" cy="369332"/>
          </a:xfrm>
          <a:prstGeom prst="rect">
            <a:avLst/>
          </a:prstGeom>
          <a:noFill/>
        </p:spPr>
        <p:txBody>
          <a:bodyPr wrap="none" rtlCol="0">
            <a:spAutoFit/>
          </a:bodyPr>
          <a:lstStyle/>
          <a:p>
            <a:r>
              <a:rPr lang="en-US" b="1" dirty="0"/>
              <a:t>Team</a:t>
            </a:r>
          </a:p>
        </p:txBody>
      </p:sp>
      <p:sp>
        <p:nvSpPr>
          <p:cNvPr id="9" name="TextBox 8">
            <a:extLst>
              <a:ext uri="{FF2B5EF4-FFF2-40B4-BE49-F238E27FC236}">
                <a16:creationId xmlns:a16="http://schemas.microsoft.com/office/drawing/2014/main" id="{FA81D7D8-107F-332E-49D3-47EA7840857B}"/>
              </a:ext>
            </a:extLst>
          </p:cNvPr>
          <p:cNvSpPr txBox="1"/>
          <p:nvPr/>
        </p:nvSpPr>
        <p:spPr>
          <a:xfrm>
            <a:off x="3853655" y="2924291"/>
            <a:ext cx="4484689" cy="369332"/>
          </a:xfrm>
          <a:prstGeom prst="rect">
            <a:avLst/>
          </a:prstGeom>
          <a:noFill/>
        </p:spPr>
        <p:txBody>
          <a:bodyPr wrap="none" rtlCol="0">
            <a:spAutoFit/>
          </a:bodyPr>
          <a:lstStyle/>
          <a:p>
            <a:r>
              <a:rPr lang="en-US" dirty="0"/>
              <a:t>Trello could’ve been more organized sooner</a:t>
            </a:r>
          </a:p>
        </p:txBody>
      </p:sp>
      <p:sp>
        <p:nvSpPr>
          <p:cNvPr id="10" name="TextBox 9">
            <a:extLst>
              <a:ext uri="{FF2B5EF4-FFF2-40B4-BE49-F238E27FC236}">
                <a16:creationId xmlns:a16="http://schemas.microsoft.com/office/drawing/2014/main" id="{15F377A3-643D-7007-DB37-62D6C697F869}"/>
              </a:ext>
            </a:extLst>
          </p:cNvPr>
          <p:cNvSpPr txBox="1"/>
          <p:nvPr/>
        </p:nvSpPr>
        <p:spPr>
          <a:xfrm>
            <a:off x="3708197" y="3379712"/>
            <a:ext cx="4775603" cy="369332"/>
          </a:xfrm>
          <a:prstGeom prst="rect">
            <a:avLst/>
          </a:prstGeom>
          <a:noFill/>
        </p:spPr>
        <p:txBody>
          <a:bodyPr wrap="none" rtlCol="0">
            <a:spAutoFit/>
          </a:bodyPr>
          <a:lstStyle/>
          <a:p>
            <a:r>
              <a:rPr lang="en-US" dirty="0"/>
              <a:t>Distribute tasks for every team member earlier</a:t>
            </a:r>
          </a:p>
        </p:txBody>
      </p:sp>
      <p:sp>
        <p:nvSpPr>
          <p:cNvPr id="11" name="TextBox 10">
            <a:extLst>
              <a:ext uri="{FF2B5EF4-FFF2-40B4-BE49-F238E27FC236}">
                <a16:creationId xmlns:a16="http://schemas.microsoft.com/office/drawing/2014/main" id="{657A2753-9FD6-FABC-96C2-2A1291E80065}"/>
              </a:ext>
            </a:extLst>
          </p:cNvPr>
          <p:cNvSpPr txBox="1"/>
          <p:nvPr/>
        </p:nvSpPr>
        <p:spPr>
          <a:xfrm>
            <a:off x="5627760" y="4184471"/>
            <a:ext cx="936475" cy="369332"/>
          </a:xfrm>
          <a:prstGeom prst="rect">
            <a:avLst/>
          </a:prstGeom>
          <a:noFill/>
        </p:spPr>
        <p:txBody>
          <a:bodyPr wrap="none" rtlCol="0">
            <a:spAutoFit/>
          </a:bodyPr>
          <a:lstStyle/>
          <a:p>
            <a:r>
              <a:rPr lang="en-US" b="1" dirty="0"/>
              <a:t>Project</a:t>
            </a:r>
          </a:p>
        </p:txBody>
      </p:sp>
      <p:sp>
        <p:nvSpPr>
          <p:cNvPr id="12" name="TextBox 11">
            <a:extLst>
              <a:ext uri="{FF2B5EF4-FFF2-40B4-BE49-F238E27FC236}">
                <a16:creationId xmlns:a16="http://schemas.microsoft.com/office/drawing/2014/main" id="{22A4C93E-ECF6-4114-D426-A903304B67F8}"/>
              </a:ext>
            </a:extLst>
          </p:cNvPr>
          <p:cNvSpPr txBox="1"/>
          <p:nvPr/>
        </p:nvSpPr>
        <p:spPr>
          <a:xfrm>
            <a:off x="4342728" y="5496336"/>
            <a:ext cx="3506537" cy="369332"/>
          </a:xfrm>
          <a:prstGeom prst="rect">
            <a:avLst/>
          </a:prstGeom>
          <a:noFill/>
        </p:spPr>
        <p:txBody>
          <a:bodyPr wrap="none" rtlCol="0">
            <a:spAutoFit/>
          </a:bodyPr>
          <a:lstStyle/>
          <a:p>
            <a:r>
              <a:rPr lang="en-US" dirty="0"/>
              <a:t>Miscorrelations between features</a:t>
            </a:r>
          </a:p>
        </p:txBody>
      </p:sp>
      <p:sp>
        <p:nvSpPr>
          <p:cNvPr id="13" name="Rectangle 12">
            <a:extLst>
              <a:ext uri="{FF2B5EF4-FFF2-40B4-BE49-F238E27FC236}">
                <a16:creationId xmlns:a16="http://schemas.microsoft.com/office/drawing/2014/main" id="{13861675-7150-5EE0-C2F5-60B8F92BAD8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42099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7" grpId="0"/>
      <p:bldP spid="9" grpId="0"/>
      <p:bldP spid="10" grpId="0"/>
      <p:bldP spid="11" grpId="0"/>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563FB-A722-8B49-D89C-5707C75A40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DB285F-2DB1-4C14-04DD-5D0E2589C185}"/>
              </a:ext>
            </a:extLst>
          </p:cNvPr>
          <p:cNvSpPr txBox="1">
            <a:spLocks/>
          </p:cNvSpPr>
          <p:nvPr/>
        </p:nvSpPr>
        <p:spPr>
          <a:xfrm>
            <a:off x="1524000" y="701111"/>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Looking Forward</a:t>
            </a:r>
          </a:p>
        </p:txBody>
      </p:sp>
      <p:sp>
        <p:nvSpPr>
          <p:cNvPr id="4" name="TextBox 3">
            <a:extLst>
              <a:ext uri="{FF2B5EF4-FFF2-40B4-BE49-F238E27FC236}">
                <a16:creationId xmlns:a16="http://schemas.microsoft.com/office/drawing/2014/main" id="{9EA1B154-F23D-432B-CDBF-01BFF2AB1089}"/>
              </a:ext>
            </a:extLst>
          </p:cNvPr>
          <p:cNvSpPr txBox="1"/>
          <p:nvPr/>
        </p:nvSpPr>
        <p:spPr>
          <a:xfrm>
            <a:off x="347230" y="1943875"/>
            <a:ext cx="5580054" cy="369332"/>
          </a:xfrm>
          <a:prstGeom prst="rect">
            <a:avLst/>
          </a:prstGeom>
          <a:noFill/>
        </p:spPr>
        <p:txBody>
          <a:bodyPr wrap="none" rtlCol="0">
            <a:spAutoFit/>
          </a:bodyPr>
          <a:lstStyle/>
          <a:p>
            <a:r>
              <a:rPr lang="en-US" dirty="0"/>
              <a:t>Split data into minor/major complication classification</a:t>
            </a:r>
          </a:p>
        </p:txBody>
      </p:sp>
      <p:sp>
        <p:nvSpPr>
          <p:cNvPr id="5" name="TextBox 4">
            <a:extLst>
              <a:ext uri="{FF2B5EF4-FFF2-40B4-BE49-F238E27FC236}">
                <a16:creationId xmlns:a16="http://schemas.microsoft.com/office/drawing/2014/main" id="{86BAE65D-1633-282C-F37C-C3175104C020}"/>
              </a:ext>
            </a:extLst>
          </p:cNvPr>
          <p:cNvSpPr txBox="1"/>
          <p:nvPr/>
        </p:nvSpPr>
        <p:spPr>
          <a:xfrm>
            <a:off x="347230" y="4638298"/>
            <a:ext cx="9287479" cy="369332"/>
          </a:xfrm>
          <a:prstGeom prst="rect">
            <a:avLst/>
          </a:prstGeom>
          <a:noFill/>
        </p:spPr>
        <p:txBody>
          <a:bodyPr wrap="none" rtlCol="0">
            <a:spAutoFit/>
          </a:bodyPr>
          <a:lstStyle/>
          <a:p>
            <a:r>
              <a:rPr lang="en-US" dirty="0"/>
              <a:t>Try to cluster patients together and review if certain clusters/characteristics have higher risks</a:t>
            </a:r>
          </a:p>
        </p:txBody>
      </p:sp>
      <p:pic>
        <p:nvPicPr>
          <p:cNvPr id="6" name="Picture 5">
            <a:extLst>
              <a:ext uri="{FF2B5EF4-FFF2-40B4-BE49-F238E27FC236}">
                <a16:creationId xmlns:a16="http://schemas.microsoft.com/office/drawing/2014/main" id="{1A84E8A8-E7F9-D96E-C537-FED8451E1ECD}"/>
              </a:ext>
            </a:extLst>
          </p:cNvPr>
          <p:cNvPicPr>
            <a:picLocks noChangeAspect="1"/>
          </p:cNvPicPr>
          <p:nvPr/>
        </p:nvPicPr>
        <p:blipFill>
          <a:blip r:embed="rId2"/>
          <a:stretch>
            <a:fillRect/>
          </a:stretch>
        </p:blipFill>
        <p:spPr>
          <a:xfrm>
            <a:off x="2022197" y="2128541"/>
            <a:ext cx="2230119" cy="2230119"/>
          </a:xfrm>
          <a:prstGeom prst="rect">
            <a:avLst/>
          </a:prstGeom>
        </p:spPr>
      </p:pic>
      <p:pic>
        <p:nvPicPr>
          <p:cNvPr id="18" name="Picture 17">
            <a:extLst>
              <a:ext uri="{FF2B5EF4-FFF2-40B4-BE49-F238E27FC236}">
                <a16:creationId xmlns:a16="http://schemas.microsoft.com/office/drawing/2014/main" id="{658B3A36-9040-09DE-36D4-8F4143B80296}"/>
              </a:ext>
            </a:extLst>
          </p:cNvPr>
          <p:cNvPicPr>
            <a:picLocks noChangeAspect="1"/>
          </p:cNvPicPr>
          <p:nvPr/>
        </p:nvPicPr>
        <p:blipFill>
          <a:blip r:embed="rId3"/>
          <a:stretch>
            <a:fillRect/>
          </a:stretch>
        </p:blipFill>
        <p:spPr>
          <a:xfrm>
            <a:off x="3875910" y="4822964"/>
            <a:ext cx="2230119" cy="2230119"/>
          </a:xfrm>
          <a:prstGeom prst="rect">
            <a:avLst/>
          </a:prstGeom>
        </p:spPr>
      </p:pic>
      <p:pic>
        <p:nvPicPr>
          <p:cNvPr id="25" name="Picture 24" descr="A screenshot of a phone&#10;&#10;Description automatically generated">
            <a:extLst>
              <a:ext uri="{FF2B5EF4-FFF2-40B4-BE49-F238E27FC236}">
                <a16:creationId xmlns:a16="http://schemas.microsoft.com/office/drawing/2014/main" id="{E03E1FA7-7334-3126-1C9B-0FA92491C213}"/>
              </a:ext>
            </a:extLst>
          </p:cNvPr>
          <p:cNvPicPr>
            <a:picLocks noChangeAspect="1"/>
          </p:cNvPicPr>
          <p:nvPr/>
        </p:nvPicPr>
        <p:blipFill>
          <a:blip r:embed="rId4"/>
          <a:stretch>
            <a:fillRect/>
          </a:stretch>
        </p:blipFill>
        <p:spPr>
          <a:xfrm>
            <a:off x="9634709" y="503321"/>
            <a:ext cx="2527300" cy="6286500"/>
          </a:xfrm>
          <a:prstGeom prst="rect">
            <a:avLst/>
          </a:prstGeom>
        </p:spPr>
      </p:pic>
      <p:sp>
        <p:nvSpPr>
          <p:cNvPr id="26" name="Rectangle 25">
            <a:extLst>
              <a:ext uri="{FF2B5EF4-FFF2-40B4-BE49-F238E27FC236}">
                <a16:creationId xmlns:a16="http://schemas.microsoft.com/office/drawing/2014/main" id="{B8D0EE89-776C-5D2C-7A8F-B9F1E6E9B01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318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588E9-9511-F261-0886-F0AF55A8293D}"/>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sp>
        <p:nvSpPr>
          <p:cNvPr id="3" name="Rectangle 2">
            <a:extLst>
              <a:ext uri="{FF2B5EF4-FFF2-40B4-BE49-F238E27FC236}">
                <a16:creationId xmlns:a16="http://schemas.microsoft.com/office/drawing/2014/main" id="{6C26C5F2-D6BD-56CB-65E0-429012194310}"/>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17715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BA62A-E219-09B3-76BD-2E805DACA4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1930CD-1BC5-5F1F-A722-19DA9A9842FF}"/>
              </a:ext>
            </a:extLst>
          </p:cNvPr>
          <p:cNvSpPr txBox="1">
            <a:spLocks/>
          </p:cNvSpPr>
          <p:nvPr/>
        </p:nvSpPr>
        <p:spPr>
          <a:xfrm>
            <a:off x="1524000" y="3138090"/>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Thank you for listening!</a:t>
            </a:r>
          </a:p>
        </p:txBody>
      </p:sp>
      <p:sp>
        <p:nvSpPr>
          <p:cNvPr id="3" name="Rectangle 2">
            <a:extLst>
              <a:ext uri="{FF2B5EF4-FFF2-40B4-BE49-F238E27FC236}">
                <a16:creationId xmlns:a16="http://schemas.microsoft.com/office/drawing/2014/main" id="{8ABF2F08-9667-3D48-5F01-BE106C0A0533}"/>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2603662"/>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202BC-5179-BFA4-D856-082995F923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C66CE8-82D3-6AA2-1597-0DE7AB5C0CF8}"/>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pic>
        <p:nvPicPr>
          <p:cNvPr id="5" name="Picture 4">
            <a:extLst>
              <a:ext uri="{FF2B5EF4-FFF2-40B4-BE49-F238E27FC236}">
                <a16:creationId xmlns:a16="http://schemas.microsoft.com/office/drawing/2014/main" id="{EC2E8B02-9F70-57EA-AD6C-52B02C0D1CB5}"/>
              </a:ext>
            </a:extLst>
          </p:cNvPr>
          <p:cNvPicPr>
            <a:picLocks noChangeAspect="1"/>
          </p:cNvPicPr>
          <p:nvPr/>
        </p:nvPicPr>
        <p:blipFill>
          <a:blip r:embed="rId2"/>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61184B04-59EC-D023-F33D-88A27665AFAF}"/>
              </a:ext>
            </a:extLst>
          </p:cNvPr>
          <p:cNvPicPr>
            <a:picLocks noChangeAspect="1"/>
          </p:cNvPicPr>
          <p:nvPr/>
        </p:nvPicPr>
        <p:blipFill>
          <a:blip r:embed="rId2"/>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03C92443-500F-5C80-CC61-88CD180712A4}"/>
              </a:ext>
            </a:extLst>
          </p:cNvPr>
          <p:cNvPicPr>
            <a:picLocks noChangeAspect="1"/>
          </p:cNvPicPr>
          <p:nvPr/>
        </p:nvPicPr>
        <p:blipFill>
          <a:blip r:embed="rId2"/>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6517E709-E61E-4178-ED7A-9F86BD325272}"/>
              </a:ext>
            </a:extLst>
          </p:cNvPr>
          <p:cNvPicPr>
            <a:picLocks noChangeAspect="1"/>
          </p:cNvPicPr>
          <p:nvPr/>
        </p:nvPicPr>
        <p:blipFill>
          <a:blip r:embed="rId2"/>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DC44BA31-6656-8EB0-4215-B95634B23464}"/>
              </a:ext>
            </a:extLst>
          </p:cNvPr>
          <p:cNvPicPr>
            <a:picLocks noChangeAspect="1"/>
          </p:cNvPicPr>
          <p:nvPr/>
        </p:nvPicPr>
        <p:blipFill>
          <a:blip r:embed="rId2"/>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EF275BEC-96DD-E2CB-5F7D-81415157BAAB}"/>
              </a:ext>
            </a:extLst>
          </p:cNvPr>
          <p:cNvPicPr>
            <a:picLocks noChangeAspect="1"/>
          </p:cNvPicPr>
          <p:nvPr/>
        </p:nvPicPr>
        <p:blipFill>
          <a:blip r:embed="rId2"/>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7401464A-A07A-F6D9-6C76-8F553EBD4EEC}"/>
              </a:ext>
            </a:extLst>
          </p:cNvPr>
          <p:cNvPicPr>
            <a:picLocks noChangeAspect="1"/>
          </p:cNvPicPr>
          <p:nvPr/>
        </p:nvPicPr>
        <p:blipFill>
          <a:blip r:embed="rId2"/>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BC5DF54E-55DF-B1DA-BC8B-0FB70AE7889B}"/>
              </a:ext>
            </a:extLst>
          </p:cNvPr>
          <p:cNvPicPr>
            <a:picLocks noChangeAspect="1"/>
          </p:cNvPicPr>
          <p:nvPr/>
        </p:nvPicPr>
        <p:blipFill>
          <a:blip r:embed="rId2"/>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4D9CE532-4989-B53B-A23A-2BBA94D0357E}"/>
              </a:ext>
            </a:extLst>
          </p:cNvPr>
          <p:cNvPicPr>
            <a:picLocks noChangeAspect="1"/>
          </p:cNvPicPr>
          <p:nvPr/>
        </p:nvPicPr>
        <p:blipFill>
          <a:blip r:embed="rId2"/>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156D4FFD-C301-AA82-134F-D5AF8552B434}"/>
              </a:ext>
            </a:extLst>
          </p:cNvPr>
          <p:cNvPicPr>
            <a:picLocks noChangeAspect="1"/>
          </p:cNvPicPr>
          <p:nvPr/>
        </p:nvPicPr>
        <p:blipFill>
          <a:blip r:embed="rId2"/>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9FE4E351-80AB-A648-6EEF-E457862E0B23}"/>
              </a:ext>
            </a:extLst>
          </p:cNvPr>
          <p:cNvPicPr>
            <a:picLocks noChangeAspect="1"/>
          </p:cNvPicPr>
          <p:nvPr/>
        </p:nvPicPr>
        <p:blipFill>
          <a:blip r:embed="rId2"/>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91367223-B606-5D52-212C-3726860902AB}"/>
              </a:ext>
            </a:extLst>
          </p:cNvPr>
          <p:cNvPicPr>
            <a:picLocks noChangeAspect="1"/>
          </p:cNvPicPr>
          <p:nvPr/>
        </p:nvPicPr>
        <p:blipFill>
          <a:blip r:embed="rId2"/>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D30D1400-64E2-7CBE-FDC1-B5A373FCC829}"/>
              </a:ext>
            </a:extLst>
          </p:cNvPr>
          <p:cNvPicPr>
            <a:picLocks noChangeAspect="1"/>
          </p:cNvPicPr>
          <p:nvPr/>
        </p:nvPicPr>
        <p:blipFill>
          <a:blip r:embed="rId2"/>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18EFF2A6-CE3B-227B-6F6E-1022E6835311}"/>
              </a:ext>
            </a:extLst>
          </p:cNvPr>
          <p:cNvPicPr>
            <a:picLocks noChangeAspect="1"/>
          </p:cNvPicPr>
          <p:nvPr/>
        </p:nvPicPr>
        <p:blipFill>
          <a:blip r:embed="rId2"/>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0CD084C5-DC1E-E1AD-60E1-2E85DA4A0478}"/>
              </a:ext>
            </a:extLst>
          </p:cNvPr>
          <p:cNvPicPr>
            <a:picLocks noChangeAspect="1"/>
          </p:cNvPicPr>
          <p:nvPr/>
        </p:nvPicPr>
        <p:blipFill>
          <a:blip r:embed="rId2"/>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FA7B5373-CCD4-37E5-B515-BDF98D758050}"/>
              </a:ext>
            </a:extLst>
          </p:cNvPr>
          <p:cNvPicPr>
            <a:picLocks noChangeAspect="1"/>
          </p:cNvPicPr>
          <p:nvPr/>
        </p:nvPicPr>
        <p:blipFill>
          <a:blip r:embed="rId2"/>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1C66D268-594F-35B8-DA83-4E9CDD607162}"/>
              </a:ext>
            </a:extLst>
          </p:cNvPr>
          <p:cNvPicPr>
            <a:picLocks noChangeAspect="1"/>
          </p:cNvPicPr>
          <p:nvPr/>
        </p:nvPicPr>
        <p:blipFill>
          <a:blip r:embed="rId2"/>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90E6531E-C596-984E-673A-6059ACF25FBE}"/>
              </a:ext>
            </a:extLst>
          </p:cNvPr>
          <p:cNvPicPr>
            <a:picLocks noChangeAspect="1"/>
          </p:cNvPicPr>
          <p:nvPr/>
        </p:nvPicPr>
        <p:blipFill>
          <a:blip r:embed="rId2"/>
          <a:srcRect l="14159" t="14433" r="14433" b="14159"/>
          <a:stretch/>
        </p:blipFill>
        <p:spPr>
          <a:xfrm>
            <a:off x="9811895" y="5303976"/>
            <a:ext cx="996014" cy="996014"/>
          </a:xfrm>
          <a:prstGeom prst="rect">
            <a:avLst/>
          </a:prstGeom>
          <a:ln>
            <a:noFill/>
          </a:ln>
        </p:spPr>
      </p:pic>
      <p:sp>
        <p:nvSpPr>
          <p:cNvPr id="24" name="TextBox 23">
            <a:extLst>
              <a:ext uri="{FF2B5EF4-FFF2-40B4-BE49-F238E27FC236}">
                <a16:creationId xmlns:a16="http://schemas.microsoft.com/office/drawing/2014/main" id="{F66BE805-2587-542F-D444-F88AA601B9D6}"/>
              </a:ext>
            </a:extLst>
          </p:cNvPr>
          <p:cNvSpPr txBox="1"/>
          <p:nvPr/>
        </p:nvSpPr>
        <p:spPr>
          <a:xfrm>
            <a:off x="3722722" y="2021009"/>
            <a:ext cx="4746556" cy="400110"/>
          </a:xfrm>
          <a:prstGeom prst="rect">
            <a:avLst/>
          </a:prstGeom>
          <a:noFill/>
        </p:spPr>
        <p:txBody>
          <a:bodyPr wrap="none" rtlCol="0">
            <a:spAutoFit/>
          </a:bodyPr>
          <a:lstStyle/>
          <a:p>
            <a:r>
              <a:rPr lang="en-US" sz="2000" dirty="0"/>
              <a:t>South Africa: 23% overweight; 27% obese</a:t>
            </a:r>
          </a:p>
        </p:txBody>
      </p:sp>
      <p:sp>
        <p:nvSpPr>
          <p:cNvPr id="25" name="Rectangle 24">
            <a:extLst>
              <a:ext uri="{FF2B5EF4-FFF2-40B4-BE49-F238E27FC236}">
                <a16:creationId xmlns:a16="http://schemas.microsoft.com/office/drawing/2014/main" id="{C90452C2-66BF-C4CE-B65D-F445B168B2E9}"/>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8117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225811-5603-35D7-E2F7-0BE168157F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6B2BFA-18F5-1B2C-70E0-FD141332BF26}"/>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problem with bariatric surgeries</a:t>
            </a:r>
          </a:p>
        </p:txBody>
      </p:sp>
      <p:pic>
        <p:nvPicPr>
          <p:cNvPr id="5" name="Picture 4">
            <a:extLst>
              <a:ext uri="{FF2B5EF4-FFF2-40B4-BE49-F238E27FC236}">
                <a16:creationId xmlns:a16="http://schemas.microsoft.com/office/drawing/2014/main" id="{B351192F-00A6-60B1-5412-A1C3D06C742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EED3431A-BBBF-7C80-611E-D967E1D3FB4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0B36636C-18C6-04B3-CE8B-E705A7149AFE}"/>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481181D0-AADB-93A4-C77C-338BE84A2C3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792B1A9B-696C-7E46-E8BD-A1E114F62A6E}"/>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99174BF9-1E24-C124-04D2-F27D15F4648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00D75FEA-A888-8690-9901-6672557D766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CCAD5377-87B3-FF23-9F4B-CD11FFA60E60}"/>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0276373F-0492-977E-D606-5FD800FA2BEA}"/>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842EA09D-683E-0A2B-2C79-DAD9DA6C84C1}"/>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939662F5-DCE1-DB70-77F8-50048DF42C1F}"/>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81F4D785-0CA2-CEEB-CA34-815B0E501ACF}"/>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71F47A49-C518-1420-5D7B-B4FB3DE61DE9}"/>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F4EB4B91-848F-550B-6A63-629A1A166457}"/>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8E23A8BC-ED37-D25E-6E1C-2A195CE253A9}"/>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0F97D679-071C-BDF4-95A5-0031950D0F6F}"/>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442386C2-1B1C-71A2-49BC-A3D833452AA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84972A7C-9D7F-B051-E941-B531CBCE094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811895" y="5303976"/>
            <a:ext cx="996014" cy="996014"/>
          </a:xfrm>
          <a:prstGeom prst="rect">
            <a:avLst/>
          </a:prstGeom>
          <a:ln>
            <a:noFill/>
          </a:ln>
        </p:spPr>
      </p:pic>
      <p:sp>
        <p:nvSpPr>
          <p:cNvPr id="4" name="TextBox 3">
            <a:extLst>
              <a:ext uri="{FF2B5EF4-FFF2-40B4-BE49-F238E27FC236}">
                <a16:creationId xmlns:a16="http://schemas.microsoft.com/office/drawing/2014/main" id="{A974BE71-2718-7B56-97DE-7D0ADB6CE6F3}"/>
              </a:ext>
            </a:extLst>
          </p:cNvPr>
          <p:cNvSpPr txBox="1"/>
          <p:nvPr/>
        </p:nvSpPr>
        <p:spPr>
          <a:xfrm>
            <a:off x="3225374" y="2066498"/>
            <a:ext cx="5741252" cy="400110"/>
          </a:xfrm>
          <a:prstGeom prst="rect">
            <a:avLst/>
          </a:prstGeom>
          <a:noFill/>
        </p:spPr>
        <p:txBody>
          <a:bodyPr wrap="none" rtlCol="0">
            <a:spAutoFit/>
          </a:bodyPr>
          <a:lstStyle/>
          <a:p>
            <a:r>
              <a:rPr lang="en-US" sz="2000" dirty="0"/>
              <a:t>Not all patients benefit equally from the procedure</a:t>
            </a:r>
          </a:p>
        </p:txBody>
      </p:sp>
      <p:sp>
        <p:nvSpPr>
          <p:cNvPr id="3" name="TextBox 2">
            <a:extLst>
              <a:ext uri="{FF2B5EF4-FFF2-40B4-BE49-F238E27FC236}">
                <a16:creationId xmlns:a16="http://schemas.microsoft.com/office/drawing/2014/main" id="{B6556FE9-39CC-931B-DCD9-C34D407E45D4}"/>
              </a:ext>
            </a:extLst>
          </p:cNvPr>
          <p:cNvSpPr txBox="1"/>
          <p:nvPr/>
        </p:nvSpPr>
        <p:spPr>
          <a:xfrm>
            <a:off x="3077930" y="2743276"/>
            <a:ext cx="5956567" cy="400110"/>
          </a:xfrm>
          <a:prstGeom prst="rect">
            <a:avLst/>
          </a:prstGeom>
          <a:noFill/>
        </p:spPr>
        <p:txBody>
          <a:bodyPr wrap="none" rtlCol="0">
            <a:spAutoFit/>
          </a:bodyPr>
          <a:lstStyle/>
          <a:p>
            <a:r>
              <a:rPr lang="en-US" sz="2000" dirty="0"/>
              <a:t>Some are more likely to receive future complications</a:t>
            </a:r>
          </a:p>
        </p:txBody>
      </p:sp>
      <p:sp>
        <p:nvSpPr>
          <p:cNvPr id="23" name="Rectangle 22">
            <a:extLst>
              <a:ext uri="{FF2B5EF4-FFF2-40B4-BE49-F238E27FC236}">
                <a16:creationId xmlns:a16="http://schemas.microsoft.com/office/drawing/2014/main" id="{3D8E71C7-4D62-8830-4981-4131C212F90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95721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BFBF5-2CFC-5F9A-E65F-82AB51D066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824752-5AD3-B138-F336-7032A2FF6F17}"/>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C9DDB4CA-D51B-E60F-A3E1-999AAD057B27}"/>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1524000" y="5151194"/>
            <a:ext cx="996014" cy="996014"/>
          </a:xfrm>
          <a:prstGeom prst="rect">
            <a:avLst/>
          </a:prstGeom>
        </p:spPr>
      </p:pic>
      <p:pic>
        <p:nvPicPr>
          <p:cNvPr id="6" name="Picture 5">
            <a:extLst>
              <a:ext uri="{FF2B5EF4-FFF2-40B4-BE49-F238E27FC236}">
                <a16:creationId xmlns:a16="http://schemas.microsoft.com/office/drawing/2014/main" id="{BA441586-413B-CFC9-E5B3-F236AAAB86BB}"/>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2520014" y="4793928"/>
            <a:ext cx="996014" cy="996014"/>
          </a:xfrm>
          <a:prstGeom prst="rect">
            <a:avLst/>
          </a:prstGeom>
          <a:ln>
            <a:noFill/>
          </a:ln>
        </p:spPr>
      </p:pic>
      <p:pic>
        <p:nvPicPr>
          <p:cNvPr id="7" name="Picture 6">
            <a:extLst>
              <a:ext uri="{FF2B5EF4-FFF2-40B4-BE49-F238E27FC236}">
                <a16:creationId xmlns:a16="http://schemas.microsoft.com/office/drawing/2014/main" id="{D7D94D19-848D-6AFF-764B-B7876E60F25D}"/>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3272021" y="5208536"/>
            <a:ext cx="996014" cy="996014"/>
          </a:xfrm>
          <a:prstGeom prst="rect">
            <a:avLst/>
          </a:prstGeom>
        </p:spPr>
      </p:pic>
      <p:pic>
        <p:nvPicPr>
          <p:cNvPr id="8" name="Picture 7">
            <a:extLst>
              <a:ext uri="{FF2B5EF4-FFF2-40B4-BE49-F238E27FC236}">
                <a16:creationId xmlns:a16="http://schemas.microsoft.com/office/drawing/2014/main" id="{650B2BF4-885E-5F3B-5C0F-49AF2A288EF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3247872" y="4139498"/>
            <a:ext cx="996014" cy="996014"/>
          </a:xfrm>
          <a:prstGeom prst="rect">
            <a:avLst/>
          </a:prstGeom>
          <a:ln>
            <a:noFill/>
          </a:ln>
        </p:spPr>
      </p:pic>
      <p:pic>
        <p:nvPicPr>
          <p:cNvPr id="9" name="Picture 8">
            <a:extLst>
              <a:ext uri="{FF2B5EF4-FFF2-40B4-BE49-F238E27FC236}">
                <a16:creationId xmlns:a16="http://schemas.microsoft.com/office/drawing/2014/main" id="{36A3A464-9C8F-CD13-C42E-5CA6F6E0BED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240558" y="4674017"/>
            <a:ext cx="996014" cy="996014"/>
          </a:xfrm>
          <a:prstGeom prst="rect">
            <a:avLst/>
          </a:prstGeom>
        </p:spPr>
      </p:pic>
      <p:pic>
        <p:nvPicPr>
          <p:cNvPr id="10" name="Picture 9">
            <a:extLst>
              <a:ext uri="{FF2B5EF4-FFF2-40B4-BE49-F238E27FC236}">
                <a16:creationId xmlns:a16="http://schemas.microsoft.com/office/drawing/2014/main" id="{4DF1D402-F7B4-95A8-5940-DFE6482FE26B}"/>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4965088" y="5172024"/>
            <a:ext cx="996014" cy="996014"/>
          </a:xfrm>
          <a:prstGeom prst="rect">
            <a:avLst/>
          </a:prstGeom>
        </p:spPr>
      </p:pic>
      <p:pic>
        <p:nvPicPr>
          <p:cNvPr id="11" name="Picture 10">
            <a:extLst>
              <a:ext uri="{FF2B5EF4-FFF2-40B4-BE49-F238E27FC236}">
                <a16:creationId xmlns:a16="http://schemas.microsoft.com/office/drawing/2014/main" id="{9A90E32C-7926-C2E0-C4E9-5505ECEF2D2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006734" y="4135631"/>
            <a:ext cx="996014" cy="996014"/>
          </a:xfrm>
          <a:prstGeom prst="rect">
            <a:avLst/>
          </a:prstGeom>
          <a:ln>
            <a:noFill/>
          </a:ln>
        </p:spPr>
      </p:pic>
      <p:pic>
        <p:nvPicPr>
          <p:cNvPr id="12" name="Picture 11">
            <a:extLst>
              <a:ext uri="{FF2B5EF4-FFF2-40B4-BE49-F238E27FC236}">
                <a16:creationId xmlns:a16="http://schemas.microsoft.com/office/drawing/2014/main" id="{E112067E-77DB-020B-0A19-1D038C7558D4}"/>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4240558" y="3617435"/>
            <a:ext cx="996014" cy="996014"/>
          </a:xfrm>
          <a:prstGeom prst="rect">
            <a:avLst/>
          </a:prstGeom>
          <a:ln>
            <a:noFill/>
          </a:ln>
        </p:spPr>
      </p:pic>
      <p:pic>
        <p:nvPicPr>
          <p:cNvPr id="13" name="Picture 12">
            <a:extLst>
              <a:ext uri="{FF2B5EF4-FFF2-40B4-BE49-F238E27FC236}">
                <a16:creationId xmlns:a16="http://schemas.microsoft.com/office/drawing/2014/main" id="{7989F7C6-DDB2-7B53-17E1-8C476A837F4D}"/>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769582" y="3429000"/>
            <a:ext cx="996014" cy="996014"/>
          </a:xfrm>
          <a:prstGeom prst="rect">
            <a:avLst/>
          </a:prstGeom>
          <a:ln>
            <a:noFill/>
          </a:ln>
        </p:spPr>
      </p:pic>
      <p:pic>
        <p:nvPicPr>
          <p:cNvPr id="14" name="Picture 13">
            <a:extLst>
              <a:ext uri="{FF2B5EF4-FFF2-40B4-BE49-F238E27FC236}">
                <a16:creationId xmlns:a16="http://schemas.microsoft.com/office/drawing/2014/main" id="{B4EDFCA0-0735-032A-9A65-0323498A8878}"/>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5840369" y="4878571"/>
            <a:ext cx="996014" cy="996014"/>
          </a:xfrm>
          <a:prstGeom prst="rect">
            <a:avLst/>
          </a:prstGeom>
          <a:ln>
            <a:noFill/>
          </a:ln>
        </p:spPr>
      </p:pic>
      <p:pic>
        <p:nvPicPr>
          <p:cNvPr id="15" name="Picture 14">
            <a:extLst>
              <a:ext uri="{FF2B5EF4-FFF2-40B4-BE49-F238E27FC236}">
                <a16:creationId xmlns:a16="http://schemas.microsoft.com/office/drawing/2014/main" id="{C72A147B-78AC-8E1B-07C5-603CBC85F365}"/>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92376" y="5293179"/>
            <a:ext cx="996014" cy="996014"/>
          </a:xfrm>
          <a:prstGeom prst="rect">
            <a:avLst/>
          </a:prstGeom>
        </p:spPr>
      </p:pic>
      <p:pic>
        <p:nvPicPr>
          <p:cNvPr id="16" name="Picture 15">
            <a:extLst>
              <a:ext uri="{FF2B5EF4-FFF2-40B4-BE49-F238E27FC236}">
                <a16:creationId xmlns:a16="http://schemas.microsoft.com/office/drawing/2014/main" id="{E039AB6B-EC7A-F083-D3A3-329275454220}"/>
              </a:ext>
            </a:extLst>
          </p:cNvPr>
          <p:cNvPicPr>
            <a:picLocks noChangeAspect="1"/>
          </p:cNvPicPr>
          <p:nvPr/>
        </p:nvPicPr>
        <p:blipFill>
          <a:blip r:embed="rId2">
            <a:duotone>
              <a:prstClr val="black"/>
              <a:srgbClr val="FF0000">
                <a:tint val="45000"/>
                <a:satMod val="400000"/>
              </a:srgbClr>
            </a:duotone>
          </a:blip>
          <a:srcRect l="14159" t="14433" r="14433" b="14159"/>
          <a:stretch/>
        </p:blipFill>
        <p:spPr>
          <a:xfrm>
            <a:off x="6568227" y="4224141"/>
            <a:ext cx="996014" cy="996014"/>
          </a:xfrm>
          <a:prstGeom prst="rect">
            <a:avLst/>
          </a:prstGeom>
        </p:spPr>
      </p:pic>
      <p:pic>
        <p:nvPicPr>
          <p:cNvPr id="17" name="Picture 16">
            <a:extLst>
              <a:ext uri="{FF2B5EF4-FFF2-40B4-BE49-F238E27FC236}">
                <a16:creationId xmlns:a16="http://schemas.microsoft.com/office/drawing/2014/main" id="{6DDBCCB3-57AC-B1F3-EBEA-5AAECCB52FD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4758660"/>
            <a:ext cx="996014" cy="996014"/>
          </a:xfrm>
          <a:prstGeom prst="rect">
            <a:avLst/>
          </a:prstGeom>
          <a:ln>
            <a:noFill/>
          </a:ln>
        </p:spPr>
      </p:pic>
      <p:pic>
        <p:nvPicPr>
          <p:cNvPr id="18" name="Picture 17">
            <a:extLst>
              <a:ext uri="{FF2B5EF4-FFF2-40B4-BE49-F238E27FC236}">
                <a16:creationId xmlns:a16="http://schemas.microsoft.com/office/drawing/2014/main" id="{1650D770-E8F7-4AB2-7233-1276EE259B16}"/>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285443" y="5256667"/>
            <a:ext cx="996014" cy="996014"/>
          </a:xfrm>
          <a:prstGeom prst="rect">
            <a:avLst/>
          </a:prstGeom>
          <a:ln>
            <a:noFill/>
          </a:ln>
        </p:spPr>
      </p:pic>
      <p:pic>
        <p:nvPicPr>
          <p:cNvPr id="19" name="Picture 18">
            <a:extLst>
              <a:ext uri="{FF2B5EF4-FFF2-40B4-BE49-F238E27FC236}">
                <a16:creationId xmlns:a16="http://schemas.microsoft.com/office/drawing/2014/main" id="{E3121CD0-7EE0-A6B9-0597-EDE3E33F5A53}"/>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8327089" y="4220274"/>
            <a:ext cx="996014" cy="996014"/>
          </a:xfrm>
          <a:prstGeom prst="rect">
            <a:avLst/>
          </a:prstGeom>
          <a:ln>
            <a:noFill/>
          </a:ln>
        </p:spPr>
      </p:pic>
      <p:pic>
        <p:nvPicPr>
          <p:cNvPr id="20" name="Picture 19">
            <a:extLst>
              <a:ext uri="{FF2B5EF4-FFF2-40B4-BE49-F238E27FC236}">
                <a16:creationId xmlns:a16="http://schemas.microsoft.com/office/drawing/2014/main" id="{6EF78372-35BA-CC65-1A8D-773ADE10572C}"/>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7560913" y="3702078"/>
            <a:ext cx="996014" cy="996014"/>
          </a:xfrm>
          <a:prstGeom prst="rect">
            <a:avLst/>
          </a:prstGeom>
          <a:ln>
            <a:noFill/>
          </a:ln>
        </p:spPr>
      </p:pic>
      <p:pic>
        <p:nvPicPr>
          <p:cNvPr id="21" name="Picture 20">
            <a:extLst>
              <a:ext uri="{FF2B5EF4-FFF2-40B4-BE49-F238E27FC236}">
                <a16:creationId xmlns:a16="http://schemas.microsoft.com/office/drawing/2014/main" id="{220B2974-B002-2CFA-C6B4-78D0485E7FC5}"/>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169884" y="4853353"/>
            <a:ext cx="996014" cy="996014"/>
          </a:xfrm>
          <a:prstGeom prst="rect">
            <a:avLst/>
          </a:prstGeom>
          <a:ln>
            <a:noFill/>
          </a:ln>
        </p:spPr>
      </p:pic>
      <p:pic>
        <p:nvPicPr>
          <p:cNvPr id="22" name="Picture 21">
            <a:extLst>
              <a:ext uri="{FF2B5EF4-FFF2-40B4-BE49-F238E27FC236}">
                <a16:creationId xmlns:a16="http://schemas.microsoft.com/office/drawing/2014/main" id="{D2C9B42D-0BED-6E01-34C0-38EBD1381886}"/>
              </a:ext>
            </a:extLst>
          </p:cNvPr>
          <p:cNvPicPr>
            <a:picLocks noChangeAspect="1"/>
          </p:cNvPicPr>
          <p:nvPr/>
        </p:nvPicPr>
        <p:blipFill>
          <a:blip r:embed="rId2">
            <a:duotone>
              <a:schemeClr val="accent6">
                <a:shade val="45000"/>
                <a:satMod val="135000"/>
              </a:schemeClr>
              <a:prstClr val="white"/>
            </a:duotone>
          </a:blip>
          <a:srcRect l="14159" t="14433" r="14433" b="14159"/>
          <a:stretch/>
        </p:blipFill>
        <p:spPr>
          <a:xfrm>
            <a:off x="9811895" y="5303976"/>
            <a:ext cx="996014" cy="996014"/>
          </a:xfrm>
          <a:prstGeom prst="rect">
            <a:avLst/>
          </a:prstGeom>
          <a:ln>
            <a:noFill/>
          </a:ln>
        </p:spPr>
      </p:pic>
      <p:pic>
        <p:nvPicPr>
          <p:cNvPr id="25" name="Picture 24">
            <a:extLst>
              <a:ext uri="{FF2B5EF4-FFF2-40B4-BE49-F238E27FC236}">
                <a16:creationId xmlns:a16="http://schemas.microsoft.com/office/drawing/2014/main" id="{635036B5-78F9-E70F-1F8F-D2F58BA96001}"/>
              </a:ext>
            </a:extLst>
          </p:cNvPr>
          <p:cNvPicPr>
            <a:picLocks noChangeAspect="1"/>
          </p:cNvPicPr>
          <p:nvPr/>
        </p:nvPicPr>
        <p:blipFill>
          <a:blip r:embed="rId3"/>
          <a:stretch>
            <a:fillRect/>
          </a:stretch>
        </p:blipFill>
        <p:spPr>
          <a:xfrm>
            <a:off x="4913923" y="1169762"/>
            <a:ext cx="2094357" cy="2094357"/>
          </a:xfrm>
          <a:prstGeom prst="rect">
            <a:avLst/>
          </a:prstGeom>
        </p:spPr>
      </p:pic>
      <p:sp>
        <p:nvSpPr>
          <p:cNvPr id="26" name="Rectangle 25">
            <a:extLst>
              <a:ext uri="{FF2B5EF4-FFF2-40B4-BE49-F238E27FC236}">
                <a16:creationId xmlns:a16="http://schemas.microsoft.com/office/drawing/2014/main" id="{5082DC14-B7AE-246D-0C28-8B62B8D1C164}"/>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0130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7D8F1-A7B2-E334-A4DA-8C2D3C6642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C5621A-1FDF-69C6-6735-80AE527A12AC}"/>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The solution</a:t>
            </a:r>
          </a:p>
        </p:txBody>
      </p:sp>
      <p:pic>
        <p:nvPicPr>
          <p:cNvPr id="5" name="Picture 4">
            <a:extLst>
              <a:ext uri="{FF2B5EF4-FFF2-40B4-BE49-F238E27FC236}">
                <a16:creationId xmlns:a16="http://schemas.microsoft.com/office/drawing/2014/main" id="{DAF3BEDF-A546-1746-571D-8CA28BFFD08C}"/>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02309" y="4380564"/>
            <a:ext cx="996014" cy="996014"/>
          </a:xfrm>
          <a:prstGeom prst="rect">
            <a:avLst/>
          </a:prstGeom>
        </p:spPr>
      </p:pic>
      <p:pic>
        <p:nvPicPr>
          <p:cNvPr id="6" name="Picture 5">
            <a:extLst>
              <a:ext uri="{FF2B5EF4-FFF2-40B4-BE49-F238E27FC236}">
                <a16:creationId xmlns:a16="http://schemas.microsoft.com/office/drawing/2014/main" id="{D1B6987E-3A9B-5BD3-DE75-52B9E3E9BB6F}"/>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7517475" y="4314098"/>
            <a:ext cx="996014" cy="996014"/>
          </a:xfrm>
          <a:prstGeom prst="rect">
            <a:avLst/>
          </a:prstGeom>
          <a:ln>
            <a:noFill/>
          </a:ln>
        </p:spPr>
      </p:pic>
      <p:pic>
        <p:nvPicPr>
          <p:cNvPr id="7" name="Picture 6">
            <a:extLst>
              <a:ext uri="{FF2B5EF4-FFF2-40B4-BE49-F238E27FC236}">
                <a16:creationId xmlns:a16="http://schemas.microsoft.com/office/drawing/2014/main" id="{8AA4F4EC-917E-2FFE-B131-38E1F09E1FD6}"/>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527986" y="5510103"/>
            <a:ext cx="996014" cy="996014"/>
          </a:xfrm>
          <a:prstGeom prst="rect">
            <a:avLst/>
          </a:prstGeom>
        </p:spPr>
      </p:pic>
      <p:pic>
        <p:nvPicPr>
          <p:cNvPr id="8" name="Picture 7">
            <a:extLst>
              <a:ext uri="{FF2B5EF4-FFF2-40B4-BE49-F238E27FC236}">
                <a16:creationId xmlns:a16="http://schemas.microsoft.com/office/drawing/2014/main" id="{94FDC3C1-030C-39D9-A32B-AD3B0B8A4DD2}"/>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7293262" y="5311347"/>
            <a:ext cx="996014" cy="996014"/>
          </a:xfrm>
          <a:prstGeom prst="rect">
            <a:avLst/>
          </a:prstGeom>
          <a:ln>
            <a:noFill/>
          </a:ln>
        </p:spPr>
      </p:pic>
      <p:pic>
        <p:nvPicPr>
          <p:cNvPr id="9" name="Picture 8">
            <a:extLst>
              <a:ext uri="{FF2B5EF4-FFF2-40B4-BE49-F238E27FC236}">
                <a16:creationId xmlns:a16="http://schemas.microsoft.com/office/drawing/2014/main" id="{576E4610-926F-1E92-556D-96A878842360}"/>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1624768" y="5510103"/>
            <a:ext cx="996014" cy="996014"/>
          </a:xfrm>
          <a:prstGeom prst="rect">
            <a:avLst/>
          </a:prstGeom>
        </p:spPr>
      </p:pic>
      <p:pic>
        <p:nvPicPr>
          <p:cNvPr id="10" name="Picture 9">
            <a:extLst>
              <a:ext uri="{FF2B5EF4-FFF2-40B4-BE49-F238E27FC236}">
                <a16:creationId xmlns:a16="http://schemas.microsoft.com/office/drawing/2014/main" id="{062AEF88-841F-A19D-D2A5-8930F0AC56FA}"/>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1424846" y="4380564"/>
            <a:ext cx="996014" cy="996014"/>
          </a:xfrm>
          <a:prstGeom prst="rect">
            <a:avLst/>
          </a:prstGeom>
        </p:spPr>
      </p:pic>
      <p:pic>
        <p:nvPicPr>
          <p:cNvPr id="11" name="Picture 10">
            <a:extLst>
              <a:ext uri="{FF2B5EF4-FFF2-40B4-BE49-F238E27FC236}">
                <a16:creationId xmlns:a16="http://schemas.microsoft.com/office/drawing/2014/main" id="{BFFC3449-247C-3C7D-710B-48F2AD96F4BF}"/>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804202" y="3914691"/>
            <a:ext cx="996014" cy="996014"/>
          </a:xfrm>
          <a:prstGeom prst="rect">
            <a:avLst/>
          </a:prstGeom>
          <a:ln>
            <a:noFill/>
          </a:ln>
        </p:spPr>
      </p:pic>
      <p:pic>
        <p:nvPicPr>
          <p:cNvPr id="12" name="Picture 11">
            <a:extLst>
              <a:ext uri="{FF2B5EF4-FFF2-40B4-BE49-F238E27FC236}">
                <a16:creationId xmlns:a16="http://schemas.microsoft.com/office/drawing/2014/main" id="{36E9FBF4-1520-6732-D000-ED4584008452}"/>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6383847" y="5671953"/>
            <a:ext cx="996014" cy="996014"/>
          </a:xfrm>
          <a:prstGeom prst="rect">
            <a:avLst/>
          </a:prstGeom>
          <a:ln>
            <a:noFill/>
          </a:ln>
        </p:spPr>
      </p:pic>
      <p:pic>
        <p:nvPicPr>
          <p:cNvPr id="13" name="Picture 12">
            <a:extLst>
              <a:ext uri="{FF2B5EF4-FFF2-40B4-BE49-F238E27FC236}">
                <a16:creationId xmlns:a16="http://schemas.microsoft.com/office/drawing/2014/main" id="{FFE57C63-1CB1-8F26-19BB-594DFBA29E58}"/>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6365765" y="4420805"/>
            <a:ext cx="996014" cy="996014"/>
          </a:xfrm>
          <a:prstGeom prst="rect">
            <a:avLst/>
          </a:prstGeom>
          <a:ln>
            <a:noFill/>
          </a:ln>
        </p:spPr>
      </p:pic>
      <p:pic>
        <p:nvPicPr>
          <p:cNvPr id="14" name="Picture 13">
            <a:extLst>
              <a:ext uri="{FF2B5EF4-FFF2-40B4-BE49-F238E27FC236}">
                <a16:creationId xmlns:a16="http://schemas.microsoft.com/office/drawing/2014/main" id="{9CFD9B14-AAB9-26BA-F4C7-3C99F391FEC6}"/>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352298" y="4809464"/>
            <a:ext cx="996014" cy="996014"/>
          </a:xfrm>
          <a:prstGeom prst="rect">
            <a:avLst/>
          </a:prstGeom>
          <a:ln>
            <a:noFill/>
          </a:ln>
        </p:spPr>
      </p:pic>
      <p:pic>
        <p:nvPicPr>
          <p:cNvPr id="15" name="Picture 14">
            <a:extLst>
              <a:ext uri="{FF2B5EF4-FFF2-40B4-BE49-F238E27FC236}">
                <a16:creationId xmlns:a16="http://schemas.microsoft.com/office/drawing/2014/main" id="{E031FB90-91D0-AD9E-BF62-372A80FE2D9E}"/>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735732" y="5510103"/>
            <a:ext cx="996014" cy="996014"/>
          </a:xfrm>
          <a:prstGeom prst="rect">
            <a:avLst/>
          </a:prstGeom>
        </p:spPr>
      </p:pic>
      <p:pic>
        <p:nvPicPr>
          <p:cNvPr id="16" name="Picture 15">
            <a:extLst>
              <a:ext uri="{FF2B5EF4-FFF2-40B4-BE49-F238E27FC236}">
                <a16:creationId xmlns:a16="http://schemas.microsoft.com/office/drawing/2014/main" id="{2F39C77F-FC52-39B5-9E1B-85FA7BAD6A75}"/>
              </a:ext>
            </a:extLst>
          </p:cNvPr>
          <p:cNvPicPr>
            <a:picLocks noChangeAspect="1"/>
          </p:cNvPicPr>
          <p:nvPr/>
        </p:nvPicPr>
        <p:blipFill>
          <a:blip r:embed="rId3">
            <a:duotone>
              <a:prstClr val="black"/>
              <a:srgbClr val="FF0000">
                <a:tint val="45000"/>
                <a:satMod val="400000"/>
              </a:srgbClr>
            </a:duotone>
          </a:blip>
          <a:srcRect l="14159" t="14433" r="14433" b="14159"/>
          <a:stretch/>
        </p:blipFill>
        <p:spPr>
          <a:xfrm>
            <a:off x="2606022" y="4355346"/>
            <a:ext cx="996014" cy="996014"/>
          </a:xfrm>
          <a:prstGeom prst="rect">
            <a:avLst/>
          </a:prstGeom>
        </p:spPr>
      </p:pic>
      <p:pic>
        <p:nvPicPr>
          <p:cNvPr id="17" name="Picture 16">
            <a:extLst>
              <a:ext uri="{FF2B5EF4-FFF2-40B4-BE49-F238E27FC236}">
                <a16:creationId xmlns:a16="http://schemas.microsoft.com/office/drawing/2014/main" id="{96B6BE79-C9D8-C627-9355-F0EADD8D2EF5}"/>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8137553" y="5805478"/>
            <a:ext cx="996014" cy="996014"/>
          </a:xfrm>
          <a:prstGeom prst="rect">
            <a:avLst/>
          </a:prstGeom>
          <a:ln>
            <a:noFill/>
          </a:ln>
        </p:spPr>
      </p:pic>
      <p:pic>
        <p:nvPicPr>
          <p:cNvPr id="18" name="Picture 17">
            <a:extLst>
              <a:ext uri="{FF2B5EF4-FFF2-40B4-BE49-F238E27FC236}">
                <a16:creationId xmlns:a16="http://schemas.microsoft.com/office/drawing/2014/main" id="{4A6F50E7-9884-7380-C407-D80C9FA59E5A}"/>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9391236" y="5715489"/>
            <a:ext cx="996014" cy="996014"/>
          </a:xfrm>
          <a:prstGeom prst="rect">
            <a:avLst/>
          </a:prstGeom>
          <a:ln>
            <a:noFill/>
          </a:ln>
        </p:spPr>
      </p:pic>
      <p:pic>
        <p:nvPicPr>
          <p:cNvPr id="19" name="Picture 18">
            <a:extLst>
              <a:ext uri="{FF2B5EF4-FFF2-40B4-BE49-F238E27FC236}">
                <a16:creationId xmlns:a16="http://schemas.microsoft.com/office/drawing/2014/main" id="{5D726CD3-4787-25B4-24B5-FA6D3837F16C}"/>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9419835" y="4719475"/>
            <a:ext cx="996014" cy="996014"/>
          </a:xfrm>
          <a:prstGeom prst="rect">
            <a:avLst/>
          </a:prstGeom>
          <a:ln>
            <a:noFill/>
          </a:ln>
        </p:spPr>
      </p:pic>
      <p:pic>
        <p:nvPicPr>
          <p:cNvPr id="20" name="Picture 19">
            <a:extLst>
              <a:ext uri="{FF2B5EF4-FFF2-40B4-BE49-F238E27FC236}">
                <a16:creationId xmlns:a16="http://schemas.microsoft.com/office/drawing/2014/main" id="{91BB381A-2CAA-0BB4-7062-08D0BE3AE353}"/>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147611" y="4159311"/>
            <a:ext cx="996014" cy="996014"/>
          </a:xfrm>
          <a:prstGeom prst="rect">
            <a:avLst/>
          </a:prstGeom>
          <a:ln>
            <a:noFill/>
          </a:ln>
        </p:spPr>
      </p:pic>
      <p:pic>
        <p:nvPicPr>
          <p:cNvPr id="21" name="Picture 20">
            <a:extLst>
              <a:ext uri="{FF2B5EF4-FFF2-40B4-BE49-F238E27FC236}">
                <a16:creationId xmlns:a16="http://schemas.microsoft.com/office/drawing/2014/main" id="{B906336E-0514-2A2C-188F-DD9FA7ADAC7A}"/>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923295" y="4618056"/>
            <a:ext cx="996014" cy="996014"/>
          </a:xfrm>
          <a:prstGeom prst="rect">
            <a:avLst/>
          </a:prstGeom>
          <a:ln>
            <a:noFill/>
          </a:ln>
        </p:spPr>
      </p:pic>
      <p:pic>
        <p:nvPicPr>
          <p:cNvPr id="22" name="Picture 21">
            <a:extLst>
              <a:ext uri="{FF2B5EF4-FFF2-40B4-BE49-F238E27FC236}">
                <a16:creationId xmlns:a16="http://schemas.microsoft.com/office/drawing/2014/main" id="{F22544B7-43DC-F4AF-128E-F36A90053A61}"/>
              </a:ext>
            </a:extLst>
          </p:cNvPr>
          <p:cNvPicPr>
            <a:picLocks noChangeAspect="1"/>
          </p:cNvPicPr>
          <p:nvPr/>
        </p:nvPicPr>
        <p:blipFill>
          <a:blip r:embed="rId3">
            <a:duotone>
              <a:schemeClr val="accent6">
                <a:shade val="45000"/>
                <a:satMod val="135000"/>
              </a:schemeClr>
              <a:prstClr val="white"/>
            </a:duotone>
          </a:blip>
          <a:srcRect l="14159" t="14433" r="14433" b="14159"/>
          <a:stretch/>
        </p:blipFill>
        <p:spPr>
          <a:xfrm>
            <a:off x="10644919" y="5671953"/>
            <a:ext cx="996014" cy="996014"/>
          </a:xfrm>
          <a:prstGeom prst="rect">
            <a:avLst/>
          </a:prstGeom>
          <a:ln>
            <a:noFill/>
          </a:ln>
        </p:spPr>
      </p:pic>
      <p:pic>
        <p:nvPicPr>
          <p:cNvPr id="25" name="Picture 24">
            <a:extLst>
              <a:ext uri="{FF2B5EF4-FFF2-40B4-BE49-F238E27FC236}">
                <a16:creationId xmlns:a16="http://schemas.microsoft.com/office/drawing/2014/main" id="{504B643E-86CC-0E58-9008-DDEBCF713545}"/>
              </a:ext>
            </a:extLst>
          </p:cNvPr>
          <p:cNvPicPr>
            <a:picLocks noChangeAspect="1"/>
          </p:cNvPicPr>
          <p:nvPr/>
        </p:nvPicPr>
        <p:blipFill>
          <a:blip r:embed="rId4"/>
          <a:stretch>
            <a:fillRect/>
          </a:stretch>
        </p:blipFill>
        <p:spPr>
          <a:xfrm>
            <a:off x="4913923" y="1169762"/>
            <a:ext cx="2094357" cy="2094357"/>
          </a:xfrm>
          <a:prstGeom prst="rect">
            <a:avLst/>
          </a:prstGeom>
        </p:spPr>
      </p:pic>
      <p:sp>
        <p:nvSpPr>
          <p:cNvPr id="4" name="TextBox 3">
            <a:extLst>
              <a:ext uri="{FF2B5EF4-FFF2-40B4-BE49-F238E27FC236}">
                <a16:creationId xmlns:a16="http://schemas.microsoft.com/office/drawing/2014/main" id="{1B13C5A0-7204-5381-7CD9-1CC07AAB228A}"/>
              </a:ext>
            </a:extLst>
          </p:cNvPr>
          <p:cNvSpPr txBox="1"/>
          <p:nvPr/>
        </p:nvSpPr>
        <p:spPr>
          <a:xfrm>
            <a:off x="7120808" y="3285209"/>
            <a:ext cx="4598054" cy="400110"/>
          </a:xfrm>
          <a:prstGeom prst="rect">
            <a:avLst/>
          </a:prstGeom>
          <a:noFill/>
        </p:spPr>
        <p:txBody>
          <a:bodyPr wrap="none" rtlCol="0">
            <a:spAutoFit/>
          </a:bodyPr>
          <a:lstStyle/>
          <a:p>
            <a:r>
              <a:rPr lang="en-US" sz="2000" dirty="0"/>
              <a:t>Which patients are most likely to benefit</a:t>
            </a:r>
          </a:p>
        </p:txBody>
      </p:sp>
      <p:sp>
        <p:nvSpPr>
          <p:cNvPr id="23" name="TextBox 22">
            <a:extLst>
              <a:ext uri="{FF2B5EF4-FFF2-40B4-BE49-F238E27FC236}">
                <a16:creationId xmlns:a16="http://schemas.microsoft.com/office/drawing/2014/main" id="{20F9C498-2A05-6E96-EC59-B91CDABE2B95}"/>
              </a:ext>
            </a:extLst>
          </p:cNvPr>
          <p:cNvSpPr txBox="1"/>
          <p:nvPr/>
        </p:nvSpPr>
        <p:spPr>
          <a:xfrm>
            <a:off x="178799" y="3155777"/>
            <a:ext cx="3812134" cy="707886"/>
          </a:xfrm>
          <a:prstGeom prst="rect">
            <a:avLst/>
          </a:prstGeom>
          <a:noFill/>
        </p:spPr>
        <p:txBody>
          <a:bodyPr wrap="none" rtlCol="0">
            <a:spAutoFit/>
          </a:bodyPr>
          <a:lstStyle/>
          <a:p>
            <a:r>
              <a:rPr lang="en-US" sz="2000" dirty="0"/>
              <a:t>Which patients face a high risk of</a:t>
            </a:r>
          </a:p>
          <a:p>
            <a:r>
              <a:rPr lang="en-US" sz="2000" dirty="0"/>
              <a:t>post-operative complications</a:t>
            </a:r>
          </a:p>
        </p:txBody>
      </p:sp>
      <p:sp>
        <p:nvSpPr>
          <p:cNvPr id="24" name="Rectangle 23">
            <a:extLst>
              <a:ext uri="{FF2B5EF4-FFF2-40B4-BE49-F238E27FC236}">
                <a16:creationId xmlns:a16="http://schemas.microsoft.com/office/drawing/2014/main" id="{098207D2-9750-9BEF-FF8A-FCAF11531D17}"/>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46056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93FB1-D2F2-CDD6-822A-3D98303FC5B6}"/>
              </a:ext>
            </a:extLst>
          </p:cNvPr>
          <p:cNvSpPr txBox="1">
            <a:spLocks/>
          </p:cNvSpPr>
          <p:nvPr/>
        </p:nvSpPr>
        <p:spPr>
          <a:xfrm>
            <a:off x="1524000" y="231604"/>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18181B"/>
                </a:solidFill>
              </a:rPr>
              <a:t>Team members:</a:t>
            </a:r>
          </a:p>
        </p:txBody>
      </p:sp>
      <p:cxnSp>
        <p:nvCxnSpPr>
          <p:cNvPr id="4" name="Straight Connector 3">
            <a:extLst>
              <a:ext uri="{FF2B5EF4-FFF2-40B4-BE49-F238E27FC236}">
                <a16:creationId xmlns:a16="http://schemas.microsoft.com/office/drawing/2014/main" id="{DF2122C2-D97A-1577-CC6F-554018D5CF2C}"/>
              </a:ext>
            </a:extLst>
          </p:cNvPr>
          <p:cNvCxnSpPr>
            <a:cxnSpLocks/>
          </p:cNvCxnSpPr>
          <p:nvPr/>
        </p:nvCxnSpPr>
        <p:spPr>
          <a:xfrm>
            <a:off x="1764890" y="985141"/>
            <a:ext cx="8658225"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B7133BC3-C1D6-3427-6B2D-17B4C1BF55E4}"/>
              </a:ext>
            </a:extLst>
          </p:cNvPr>
          <p:cNvPicPr>
            <a:picLocks noChangeAspect="1"/>
          </p:cNvPicPr>
          <p:nvPr/>
        </p:nvPicPr>
        <p:blipFill>
          <a:blip r:embed="rId3"/>
          <a:stretch>
            <a:fillRect/>
          </a:stretch>
        </p:blipFill>
        <p:spPr>
          <a:xfrm>
            <a:off x="890749" y="1880902"/>
            <a:ext cx="2575093" cy="2575093"/>
          </a:xfrm>
          <a:prstGeom prst="rect">
            <a:avLst/>
          </a:prstGeom>
        </p:spPr>
      </p:pic>
      <p:pic>
        <p:nvPicPr>
          <p:cNvPr id="11" name="Picture 10">
            <a:extLst>
              <a:ext uri="{FF2B5EF4-FFF2-40B4-BE49-F238E27FC236}">
                <a16:creationId xmlns:a16="http://schemas.microsoft.com/office/drawing/2014/main" id="{DC684A50-49E3-A341-188F-192C3A2FC8D0}"/>
              </a:ext>
            </a:extLst>
          </p:cNvPr>
          <p:cNvPicPr>
            <a:picLocks noChangeAspect="1"/>
          </p:cNvPicPr>
          <p:nvPr/>
        </p:nvPicPr>
        <p:blipFill>
          <a:blip r:embed="rId4"/>
          <a:stretch>
            <a:fillRect/>
          </a:stretch>
        </p:blipFill>
        <p:spPr>
          <a:xfrm>
            <a:off x="4948535" y="1831507"/>
            <a:ext cx="2575094" cy="2575094"/>
          </a:xfrm>
          <a:prstGeom prst="rect">
            <a:avLst/>
          </a:prstGeom>
        </p:spPr>
      </p:pic>
      <p:pic>
        <p:nvPicPr>
          <p:cNvPr id="12" name="Picture 11">
            <a:extLst>
              <a:ext uri="{FF2B5EF4-FFF2-40B4-BE49-F238E27FC236}">
                <a16:creationId xmlns:a16="http://schemas.microsoft.com/office/drawing/2014/main" id="{9FE08946-B4CD-49E9-5FEE-C1A590140668}"/>
              </a:ext>
            </a:extLst>
          </p:cNvPr>
          <p:cNvPicPr>
            <a:picLocks noChangeAspect="1"/>
          </p:cNvPicPr>
          <p:nvPr/>
        </p:nvPicPr>
        <p:blipFill>
          <a:blip r:embed="rId5"/>
          <a:stretch>
            <a:fillRect/>
          </a:stretch>
        </p:blipFill>
        <p:spPr>
          <a:xfrm>
            <a:off x="8627219" y="1775679"/>
            <a:ext cx="2575095" cy="2575095"/>
          </a:xfrm>
          <a:prstGeom prst="rect">
            <a:avLst/>
          </a:prstGeom>
        </p:spPr>
      </p:pic>
      <p:grpSp>
        <p:nvGrpSpPr>
          <p:cNvPr id="23" name="Group 22">
            <a:extLst>
              <a:ext uri="{FF2B5EF4-FFF2-40B4-BE49-F238E27FC236}">
                <a16:creationId xmlns:a16="http://schemas.microsoft.com/office/drawing/2014/main" id="{886AF290-9942-34F6-0478-CEF78C43AD2C}"/>
              </a:ext>
            </a:extLst>
          </p:cNvPr>
          <p:cNvGrpSpPr/>
          <p:nvPr/>
        </p:nvGrpSpPr>
        <p:grpSpPr>
          <a:xfrm>
            <a:off x="8410567" y="3754611"/>
            <a:ext cx="2890684" cy="605495"/>
            <a:chOff x="705375" y="3998795"/>
            <a:chExt cx="2890684" cy="605495"/>
          </a:xfrm>
        </p:grpSpPr>
        <p:sp>
          <p:nvSpPr>
            <p:cNvPr id="13" name="Rectangle 12">
              <a:extLst>
                <a:ext uri="{FF2B5EF4-FFF2-40B4-BE49-F238E27FC236}">
                  <a16:creationId xmlns:a16="http://schemas.microsoft.com/office/drawing/2014/main" id="{06A7D9A5-034F-1D75-69BC-58A9823FFBD9}"/>
                </a:ext>
              </a:extLst>
            </p:cNvPr>
            <p:cNvSpPr/>
            <p:nvPr/>
          </p:nvSpPr>
          <p:spPr>
            <a:xfrm>
              <a:off x="705375" y="3998795"/>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F819B5E-8FB7-7096-60F7-130F3467D75A}"/>
                </a:ext>
              </a:extLst>
            </p:cNvPr>
            <p:cNvSpPr txBox="1"/>
            <p:nvPr/>
          </p:nvSpPr>
          <p:spPr>
            <a:xfrm>
              <a:off x="1524000" y="4142625"/>
              <a:ext cx="1036887" cy="461665"/>
            </a:xfrm>
            <a:prstGeom prst="rect">
              <a:avLst/>
            </a:prstGeom>
            <a:noFill/>
          </p:spPr>
          <p:txBody>
            <a:bodyPr wrap="none" rtlCol="0">
              <a:spAutoFit/>
            </a:bodyPr>
            <a:lstStyle/>
            <a:p>
              <a:r>
                <a:rPr lang="en-US" sz="2400" dirty="0"/>
                <a:t>Tobias</a:t>
              </a:r>
            </a:p>
          </p:txBody>
        </p:sp>
      </p:grpSp>
      <p:grpSp>
        <p:nvGrpSpPr>
          <p:cNvPr id="24" name="Group 23">
            <a:extLst>
              <a:ext uri="{FF2B5EF4-FFF2-40B4-BE49-F238E27FC236}">
                <a16:creationId xmlns:a16="http://schemas.microsoft.com/office/drawing/2014/main" id="{760EB934-0C8E-4848-C4CA-68880221F340}"/>
              </a:ext>
            </a:extLst>
          </p:cNvPr>
          <p:cNvGrpSpPr/>
          <p:nvPr/>
        </p:nvGrpSpPr>
        <p:grpSpPr>
          <a:xfrm>
            <a:off x="769213" y="3955528"/>
            <a:ext cx="2890684" cy="467315"/>
            <a:chOff x="4790740" y="4515472"/>
            <a:chExt cx="2890684" cy="467315"/>
          </a:xfrm>
        </p:grpSpPr>
        <p:sp>
          <p:nvSpPr>
            <p:cNvPr id="14" name="Rectangle 13">
              <a:extLst>
                <a:ext uri="{FF2B5EF4-FFF2-40B4-BE49-F238E27FC236}">
                  <a16:creationId xmlns:a16="http://schemas.microsoft.com/office/drawing/2014/main" id="{97D977DD-A45A-AC75-EA29-7A15E0F852AE}"/>
                </a:ext>
              </a:extLst>
            </p:cNvPr>
            <p:cNvSpPr/>
            <p:nvPr/>
          </p:nvSpPr>
          <p:spPr>
            <a:xfrm>
              <a:off x="4790740" y="4515472"/>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23FB173-3091-2CB5-7371-3F2B83F0451F}"/>
                </a:ext>
              </a:extLst>
            </p:cNvPr>
            <p:cNvSpPr txBox="1"/>
            <p:nvPr/>
          </p:nvSpPr>
          <p:spPr>
            <a:xfrm>
              <a:off x="5617343" y="4521122"/>
              <a:ext cx="957313" cy="461665"/>
            </a:xfrm>
            <a:prstGeom prst="rect">
              <a:avLst/>
            </a:prstGeom>
            <a:noFill/>
          </p:spPr>
          <p:txBody>
            <a:bodyPr wrap="none" rtlCol="0">
              <a:spAutoFit/>
            </a:bodyPr>
            <a:lstStyle/>
            <a:p>
              <a:r>
                <a:rPr lang="en-US" sz="2400" dirty="0"/>
                <a:t>Robin</a:t>
              </a:r>
            </a:p>
          </p:txBody>
        </p:sp>
      </p:grpSp>
      <p:grpSp>
        <p:nvGrpSpPr>
          <p:cNvPr id="25" name="Group 24">
            <a:extLst>
              <a:ext uri="{FF2B5EF4-FFF2-40B4-BE49-F238E27FC236}">
                <a16:creationId xmlns:a16="http://schemas.microsoft.com/office/drawing/2014/main" id="{6A562E09-7B94-4CB4-92F9-BBE2AB53F790}"/>
              </a:ext>
            </a:extLst>
          </p:cNvPr>
          <p:cNvGrpSpPr/>
          <p:nvPr/>
        </p:nvGrpSpPr>
        <p:grpSpPr>
          <a:xfrm>
            <a:off x="4883859" y="3902906"/>
            <a:ext cx="2890684" cy="503695"/>
            <a:chOff x="8549148" y="3862577"/>
            <a:chExt cx="2890684" cy="503695"/>
          </a:xfrm>
        </p:grpSpPr>
        <p:sp>
          <p:nvSpPr>
            <p:cNvPr id="15" name="Rectangle 14">
              <a:extLst>
                <a:ext uri="{FF2B5EF4-FFF2-40B4-BE49-F238E27FC236}">
                  <a16:creationId xmlns:a16="http://schemas.microsoft.com/office/drawing/2014/main" id="{D1D6F11B-6623-B4F7-AFA3-8675A171DF4D}"/>
                </a:ext>
              </a:extLst>
            </p:cNvPr>
            <p:cNvSpPr/>
            <p:nvPr/>
          </p:nvSpPr>
          <p:spPr>
            <a:xfrm>
              <a:off x="8549148" y="3862577"/>
              <a:ext cx="2890684" cy="4572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21453E9-5DB0-8662-272D-DAD13A2645AE}"/>
                </a:ext>
              </a:extLst>
            </p:cNvPr>
            <p:cNvSpPr txBox="1"/>
            <p:nvPr/>
          </p:nvSpPr>
          <p:spPr>
            <a:xfrm>
              <a:off x="9216228" y="3904607"/>
              <a:ext cx="891911" cy="461665"/>
            </a:xfrm>
            <a:prstGeom prst="rect">
              <a:avLst/>
            </a:prstGeom>
            <a:noFill/>
          </p:spPr>
          <p:txBody>
            <a:bodyPr wrap="none" rtlCol="0">
              <a:spAutoFit/>
            </a:bodyPr>
            <a:lstStyle/>
            <a:p>
              <a:r>
                <a:rPr lang="en-US" sz="2400" dirty="0"/>
                <a:t>Wout</a:t>
              </a:r>
            </a:p>
          </p:txBody>
        </p:sp>
      </p:grpSp>
      <p:pic>
        <p:nvPicPr>
          <p:cNvPr id="19" name="Picture 18">
            <a:extLst>
              <a:ext uri="{FF2B5EF4-FFF2-40B4-BE49-F238E27FC236}">
                <a16:creationId xmlns:a16="http://schemas.microsoft.com/office/drawing/2014/main" id="{758786F2-3589-AD89-081A-E5621388F3E2}"/>
              </a:ext>
            </a:extLst>
          </p:cNvPr>
          <p:cNvPicPr>
            <a:picLocks noChangeAspect="1"/>
          </p:cNvPicPr>
          <p:nvPr/>
        </p:nvPicPr>
        <p:blipFill>
          <a:blip r:embed="rId6"/>
          <a:stretch>
            <a:fillRect/>
          </a:stretch>
        </p:blipFill>
        <p:spPr>
          <a:xfrm>
            <a:off x="-124127" y="4762546"/>
            <a:ext cx="1210552" cy="1210552"/>
          </a:xfrm>
          <a:prstGeom prst="rect">
            <a:avLst/>
          </a:prstGeom>
        </p:spPr>
      </p:pic>
      <p:sp>
        <p:nvSpPr>
          <p:cNvPr id="20" name="TextBox 19">
            <a:extLst>
              <a:ext uri="{FF2B5EF4-FFF2-40B4-BE49-F238E27FC236}">
                <a16:creationId xmlns:a16="http://schemas.microsoft.com/office/drawing/2014/main" id="{D3875560-25CB-F047-6D94-8DFF3FB7E616}"/>
              </a:ext>
            </a:extLst>
          </p:cNvPr>
          <p:cNvSpPr txBox="1"/>
          <p:nvPr/>
        </p:nvSpPr>
        <p:spPr>
          <a:xfrm>
            <a:off x="8925965" y="5135400"/>
            <a:ext cx="1643339" cy="461665"/>
          </a:xfrm>
          <a:prstGeom prst="rect">
            <a:avLst/>
          </a:prstGeom>
          <a:noFill/>
          <a:ln>
            <a:solidFill>
              <a:schemeClr val="tx1"/>
            </a:solidFill>
          </a:ln>
        </p:spPr>
        <p:txBody>
          <a:bodyPr wrap="square" rtlCol="0">
            <a:spAutoFit/>
          </a:bodyPr>
          <a:lstStyle/>
          <a:p>
            <a:pPr algn="ctr"/>
            <a:r>
              <a:rPr lang="en-US" sz="2400" dirty="0"/>
              <a:t>Interface</a:t>
            </a:r>
            <a:endParaRPr lang="en-US" dirty="0"/>
          </a:p>
        </p:txBody>
      </p:sp>
      <p:sp>
        <p:nvSpPr>
          <p:cNvPr id="21" name="TextBox 20">
            <a:extLst>
              <a:ext uri="{FF2B5EF4-FFF2-40B4-BE49-F238E27FC236}">
                <a16:creationId xmlns:a16="http://schemas.microsoft.com/office/drawing/2014/main" id="{214396BF-7BEB-3E59-6125-5D4B512895BB}"/>
              </a:ext>
            </a:extLst>
          </p:cNvPr>
          <p:cNvSpPr txBox="1"/>
          <p:nvPr/>
        </p:nvSpPr>
        <p:spPr>
          <a:xfrm>
            <a:off x="5272331" y="5135400"/>
            <a:ext cx="1643339" cy="461665"/>
          </a:xfrm>
          <a:prstGeom prst="rect">
            <a:avLst/>
          </a:prstGeom>
          <a:noFill/>
          <a:ln>
            <a:solidFill>
              <a:schemeClr val="tx1"/>
            </a:solidFill>
          </a:ln>
        </p:spPr>
        <p:txBody>
          <a:bodyPr wrap="square" rtlCol="0">
            <a:spAutoFit/>
          </a:bodyPr>
          <a:lstStyle/>
          <a:p>
            <a:pPr algn="ctr"/>
            <a:r>
              <a:rPr lang="en-US" sz="2400" dirty="0"/>
              <a:t>AI Model</a:t>
            </a:r>
            <a:endParaRPr lang="en-US" dirty="0"/>
          </a:p>
        </p:txBody>
      </p:sp>
      <p:sp>
        <p:nvSpPr>
          <p:cNvPr id="22" name="TextBox 21">
            <a:extLst>
              <a:ext uri="{FF2B5EF4-FFF2-40B4-BE49-F238E27FC236}">
                <a16:creationId xmlns:a16="http://schemas.microsoft.com/office/drawing/2014/main" id="{CB266CD2-F42D-E38C-4194-9B9FB5A111D1}"/>
              </a:ext>
            </a:extLst>
          </p:cNvPr>
          <p:cNvSpPr txBox="1"/>
          <p:nvPr/>
        </p:nvSpPr>
        <p:spPr>
          <a:xfrm>
            <a:off x="1356625" y="5135400"/>
            <a:ext cx="1643339" cy="461665"/>
          </a:xfrm>
          <a:prstGeom prst="rect">
            <a:avLst/>
          </a:prstGeom>
          <a:noFill/>
          <a:ln>
            <a:solidFill>
              <a:schemeClr val="tx1"/>
            </a:solidFill>
          </a:ln>
        </p:spPr>
        <p:txBody>
          <a:bodyPr wrap="square" rtlCol="0">
            <a:spAutoFit/>
          </a:bodyPr>
          <a:lstStyle/>
          <a:p>
            <a:pPr algn="ctr"/>
            <a:r>
              <a:rPr lang="en-US" sz="2400" dirty="0"/>
              <a:t>AI Model</a:t>
            </a:r>
            <a:endParaRPr lang="en-US" dirty="0"/>
          </a:p>
        </p:txBody>
      </p:sp>
      <p:sp>
        <p:nvSpPr>
          <p:cNvPr id="26" name="Rectangle 25">
            <a:extLst>
              <a:ext uri="{FF2B5EF4-FFF2-40B4-BE49-F238E27FC236}">
                <a16:creationId xmlns:a16="http://schemas.microsoft.com/office/drawing/2014/main" id="{5913745D-1703-B8F0-E44E-B1DD0DFCB775}"/>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99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115F8-FA36-15F8-ADA6-C4872BA9B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0B9427-FE7B-3040-FA7D-48155D1E7A65}"/>
              </a:ext>
            </a:extLst>
          </p:cNvPr>
          <p:cNvSpPr txBox="1">
            <a:spLocks/>
          </p:cNvSpPr>
          <p:nvPr/>
        </p:nvSpPr>
        <p:spPr>
          <a:xfrm>
            <a:off x="1524000" y="619743"/>
            <a:ext cx="9144000" cy="58181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Why?</a:t>
            </a:r>
          </a:p>
        </p:txBody>
      </p:sp>
      <p:sp>
        <p:nvSpPr>
          <p:cNvPr id="4" name="TextBox 3">
            <a:extLst>
              <a:ext uri="{FF2B5EF4-FFF2-40B4-BE49-F238E27FC236}">
                <a16:creationId xmlns:a16="http://schemas.microsoft.com/office/drawing/2014/main" id="{914A21BD-A13B-BF80-AE94-1B941312B296}"/>
              </a:ext>
            </a:extLst>
          </p:cNvPr>
          <p:cNvSpPr txBox="1"/>
          <p:nvPr/>
        </p:nvSpPr>
        <p:spPr>
          <a:xfrm>
            <a:off x="3104029" y="1547888"/>
            <a:ext cx="6129948" cy="400110"/>
          </a:xfrm>
          <a:prstGeom prst="rect">
            <a:avLst/>
          </a:prstGeom>
          <a:noFill/>
        </p:spPr>
        <p:txBody>
          <a:bodyPr wrap="none" rtlCol="0">
            <a:spAutoFit/>
          </a:bodyPr>
          <a:lstStyle/>
          <a:p>
            <a:r>
              <a:rPr lang="en-US" sz="2000" b="1" dirty="0"/>
              <a:t>Avoids unnecessary surgeries for high-risk patients</a:t>
            </a:r>
          </a:p>
        </p:txBody>
      </p:sp>
      <p:sp>
        <p:nvSpPr>
          <p:cNvPr id="3" name="TextBox 2">
            <a:extLst>
              <a:ext uri="{FF2B5EF4-FFF2-40B4-BE49-F238E27FC236}">
                <a16:creationId xmlns:a16="http://schemas.microsoft.com/office/drawing/2014/main" id="{1083E9A2-88C2-144C-5C15-5B47CE061AF7}"/>
              </a:ext>
            </a:extLst>
          </p:cNvPr>
          <p:cNvSpPr txBox="1"/>
          <p:nvPr/>
        </p:nvSpPr>
        <p:spPr>
          <a:xfrm>
            <a:off x="4535380" y="2080357"/>
            <a:ext cx="3121239" cy="400110"/>
          </a:xfrm>
          <a:prstGeom prst="rect">
            <a:avLst/>
          </a:prstGeom>
          <a:noFill/>
        </p:spPr>
        <p:txBody>
          <a:bodyPr wrap="none" rtlCol="0">
            <a:spAutoFit/>
          </a:bodyPr>
          <a:lstStyle/>
          <a:p>
            <a:r>
              <a:rPr lang="en-US" sz="2000" dirty="0"/>
              <a:t>Saves operating room time</a:t>
            </a:r>
          </a:p>
        </p:txBody>
      </p:sp>
      <p:sp>
        <p:nvSpPr>
          <p:cNvPr id="24" name="TextBox 23">
            <a:extLst>
              <a:ext uri="{FF2B5EF4-FFF2-40B4-BE49-F238E27FC236}">
                <a16:creationId xmlns:a16="http://schemas.microsoft.com/office/drawing/2014/main" id="{1F78F6FA-34A8-E08B-9B19-246DA720CA26}"/>
              </a:ext>
            </a:extLst>
          </p:cNvPr>
          <p:cNvSpPr txBox="1"/>
          <p:nvPr/>
        </p:nvSpPr>
        <p:spPr>
          <a:xfrm>
            <a:off x="5077387" y="2549470"/>
            <a:ext cx="2037224" cy="400110"/>
          </a:xfrm>
          <a:prstGeom prst="rect">
            <a:avLst/>
          </a:prstGeom>
          <a:noFill/>
        </p:spPr>
        <p:txBody>
          <a:bodyPr wrap="none" rtlCol="0">
            <a:spAutoFit/>
          </a:bodyPr>
          <a:lstStyle/>
          <a:p>
            <a:pPr algn="ctr"/>
            <a:r>
              <a:rPr lang="en-US" sz="2000" dirty="0"/>
              <a:t>Saves staff effort</a:t>
            </a:r>
          </a:p>
        </p:txBody>
      </p:sp>
      <p:sp>
        <p:nvSpPr>
          <p:cNvPr id="26" name="TextBox 25">
            <a:extLst>
              <a:ext uri="{FF2B5EF4-FFF2-40B4-BE49-F238E27FC236}">
                <a16:creationId xmlns:a16="http://schemas.microsoft.com/office/drawing/2014/main" id="{E9DE6A44-066E-E7E3-ACA1-F00518FA651C}"/>
              </a:ext>
            </a:extLst>
          </p:cNvPr>
          <p:cNvSpPr txBox="1"/>
          <p:nvPr/>
        </p:nvSpPr>
        <p:spPr>
          <a:xfrm>
            <a:off x="4683556" y="3050526"/>
            <a:ext cx="2697726" cy="400110"/>
          </a:xfrm>
          <a:prstGeom prst="rect">
            <a:avLst/>
          </a:prstGeom>
          <a:noFill/>
        </p:spPr>
        <p:txBody>
          <a:bodyPr wrap="none" rtlCol="0">
            <a:spAutoFit/>
          </a:bodyPr>
          <a:lstStyle/>
          <a:p>
            <a:pPr algn="ctr"/>
            <a:r>
              <a:rPr lang="en-US" sz="2000" dirty="0"/>
              <a:t>Lowers Equipment use</a:t>
            </a:r>
          </a:p>
        </p:txBody>
      </p:sp>
      <p:sp>
        <p:nvSpPr>
          <p:cNvPr id="27" name="TextBox 26">
            <a:extLst>
              <a:ext uri="{FF2B5EF4-FFF2-40B4-BE49-F238E27FC236}">
                <a16:creationId xmlns:a16="http://schemas.microsoft.com/office/drawing/2014/main" id="{5A3BC034-D968-E107-5942-5497D3FC9FF2}"/>
              </a:ext>
            </a:extLst>
          </p:cNvPr>
          <p:cNvSpPr txBox="1"/>
          <p:nvPr/>
        </p:nvSpPr>
        <p:spPr>
          <a:xfrm>
            <a:off x="4148298" y="3551582"/>
            <a:ext cx="3895426" cy="400110"/>
          </a:xfrm>
          <a:prstGeom prst="rect">
            <a:avLst/>
          </a:prstGeom>
          <a:noFill/>
        </p:spPr>
        <p:txBody>
          <a:bodyPr wrap="none" rtlCol="0">
            <a:spAutoFit/>
          </a:bodyPr>
          <a:lstStyle/>
          <a:p>
            <a:pPr algn="ctr"/>
            <a:r>
              <a:rPr lang="en-US" sz="2000" b="1" dirty="0"/>
              <a:t>Reduces post-op complications</a:t>
            </a:r>
          </a:p>
        </p:txBody>
      </p:sp>
      <p:sp>
        <p:nvSpPr>
          <p:cNvPr id="28" name="TextBox 27">
            <a:extLst>
              <a:ext uri="{FF2B5EF4-FFF2-40B4-BE49-F238E27FC236}">
                <a16:creationId xmlns:a16="http://schemas.microsoft.com/office/drawing/2014/main" id="{C977DC5C-DC4A-EC15-433F-12A8CDA57D84}"/>
              </a:ext>
            </a:extLst>
          </p:cNvPr>
          <p:cNvSpPr txBox="1"/>
          <p:nvPr/>
        </p:nvSpPr>
        <p:spPr>
          <a:xfrm>
            <a:off x="5115926" y="4052638"/>
            <a:ext cx="1960152" cy="400110"/>
          </a:xfrm>
          <a:prstGeom prst="rect">
            <a:avLst/>
          </a:prstGeom>
          <a:noFill/>
        </p:spPr>
        <p:txBody>
          <a:bodyPr wrap="none" rtlCol="0">
            <a:spAutoFit/>
          </a:bodyPr>
          <a:lstStyle/>
          <a:p>
            <a:pPr algn="ctr"/>
            <a:r>
              <a:rPr lang="en-US" sz="2000" dirty="0"/>
              <a:t>Fewer ICU stays</a:t>
            </a:r>
          </a:p>
        </p:txBody>
      </p:sp>
      <p:sp>
        <p:nvSpPr>
          <p:cNvPr id="29" name="TextBox 28">
            <a:extLst>
              <a:ext uri="{FF2B5EF4-FFF2-40B4-BE49-F238E27FC236}">
                <a16:creationId xmlns:a16="http://schemas.microsoft.com/office/drawing/2014/main" id="{88FEBAE2-F37F-317D-1B23-2B20296773C7}"/>
              </a:ext>
            </a:extLst>
          </p:cNvPr>
          <p:cNvSpPr txBox="1"/>
          <p:nvPr/>
        </p:nvSpPr>
        <p:spPr>
          <a:xfrm>
            <a:off x="4937029" y="4550629"/>
            <a:ext cx="2395016" cy="400110"/>
          </a:xfrm>
          <a:prstGeom prst="rect">
            <a:avLst/>
          </a:prstGeom>
          <a:noFill/>
        </p:spPr>
        <p:txBody>
          <a:bodyPr wrap="none" rtlCol="0">
            <a:spAutoFit/>
          </a:bodyPr>
          <a:lstStyle/>
          <a:p>
            <a:pPr algn="ctr"/>
            <a:r>
              <a:rPr lang="en-US" sz="2000" dirty="0"/>
              <a:t>Fewer reoperations</a:t>
            </a:r>
          </a:p>
        </p:txBody>
      </p:sp>
      <p:sp>
        <p:nvSpPr>
          <p:cNvPr id="30" name="TextBox 29">
            <a:extLst>
              <a:ext uri="{FF2B5EF4-FFF2-40B4-BE49-F238E27FC236}">
                <a16:creationId xmlns:a16="http://schemas.microsoft.com/office/drawing/2014/main" id="{AD1D62D0-1C7B-A8C9-B73F-477D29156D56}"/>
              </a:ext>
            </a:extLst>
          </p:cNvPr>
          <p:cNvSpPr txBox="1"/>
          <p:nvPr/>
        </p:nvSpPr>
        <p:spPr>
          <a:xfrm>
            <a:off x="4298817" y="5048620"/>
            <a:ext cx="3740383" cy="400110"/>
          </a:xfrm>
          <a:prstGeom prst="rect">
            <a:avLst/>
          </a:prstGeom>
          <a:noFill/>
        </p:spPr>
        <p:txBody>
          <a:bodyPr wrap="none" rtlCol="0">
            <a:spAutoFit/>
          </a:bodyPr>
          <a:lstStyle/>
          <a:p>
            <a:pPr algn="ctr"/>
            <a:r>
              <a:rPr lang="en-US" sz="2000" dirty="0"/>
              <a:t>Fewer extended hospitalizations</a:t>
            </a:r>
          </a:p>
        </p:txBody>
      </p:sp>
      <p:sp>
        <p:nvSpPr>
          <p:cNvPr id="31" name="TextBox 30">
            <a:extLst>
              <a:ext uri="{FF2B5EF4-FFF2-40B4-BE49-F238E27FC236}">
                <a16:creationId xmlns:a16="http://schemas.microsoft.com/office/drawing/2014/main" id="{9E227FC1-C7B3-03D3-90CB-2DA92BDFE382}"/>
              </a:ext>
            </a:extLst>
          </p:cNvPr>
          <p:cNvSpPr txBox="1"/>
          <p:nvPr/>
        </p:nvSpPr>
        <p:spPr>
          <a:xfrm>
            <a:off x="2706773" y="6038202"/>
            <a:ext cx="6924460" cy="400110"/>
          </a:xfrm>
          <a:prstGeom prst="rect">
            <a:avLst/>
          </a:prstGeom>
          <a:noFill/>
        </p:spPr>
        <p:txBody>
          <a:bodyPr wrap="none" rtlCol="0">
            <a:spAutoFit/>
          </a:bodyPr>
          <a:lstStyle/>
          <a:p>
            <a:pPr algn="ctr"/>
            <a:r>
              <a:rPr lang="en-US" sz="2000" dirty="0"/>
              <a:t>Lowers costs for </a:t>
            </a:r>
            <a:r>
              <a:rPr lang="en-US" sz="2000" b="1" dirty="0"/>
              <a:t>patients</a:t>
            </a:r>
            <a:r>
              <a:rPr lang="en-US" sz="2000" dirty="0"/>
              <a:t> while improving </a:t>
            </a:r>
            <a:r>
              <a:rPr lang="en-US" sz="2000" b="1" dirty="0"/>
              <a:t>hospital</a:t>
            </a:r>
            <a:r>
              <a:rPr lang="en-US" sz="2000" dirty="0"/>
              <a:t> efficiency</a:t>
            </a:r>
          </a:p>
        </p:txBody>
      </p:sp>
      <p:pic>
        <p:nvPicPr>
          <p:cNvPr id="33" name="Picture 32">
            <a:extLst>
              <a:ext uri="{FF2B5EF4-FFF2-40B4-BE49-F238E27FC236}">
                <a16:creationId xmlns:a16="http://schemas.microsoft.com/office/drawing/2014/main" id="{4B8D7321-12DB-0E19-2786-43A782E4F3F0}"/>
              </a:ext>
            </a:extLst>
          </p:cNvPr>
          <p:cNvPicPr>
            <a:picLocks noChangeAspect="1"/>
          </p:cNvPicPr>
          <p:nvPr/>
        </p:nvPicPr>
        <p:blipFill>
          <a:blip r:embed="rId3"/>
          <a:stretch>
            <a:fillRect/>
          </a:stretch>
        </p:blipFill>
        <p:spPr>
          <a:xfrm>
            <a:off x="9009277" y="1201562"/>
            <a:ext cx="2997333" cy="2997333"/>
          </a:xfrm>
          <a:prstGeom prst="rect">
            <a:avLst/>
          </a:prstGeom>
        </p:spPr>
      </p:pic>
      <p:pic>
        <p:nvPicPr>
          <p:cNvPr id="35" name="Picture 34">
            <a:extLst>
              <a:ext uri="{FF2B5EF4-FFF2-40B4-BE49-F238E27FC236}">
                <a16:creationId xmlns:a16="http://schemas.microsoft.com/office/drawing/2014/main" id="{75DEA235-D660-6B78-69A8-32C5820CC7FF}"/>
              </a:ext>
            </a:extLst>
          </p:cNvPr>
          <p:cNvPicPr>
            <a:picLocks noChangeAspect="1"/>
          </p:cNvPicPr>
          <p:nvPr/>
        </p:nvPicPr>
        <p:blipFill>
          <a:blip r:embed="rId4"/>
          <a:stretch>
            <a:fillRect/>
          </a:stretch>
        </p:blipFill>
        <p:spPr>
          <a:xfrm>
            <a:off x="709321" y="2908437"/>
            <a:ext cx="3088622" cy="3088622"/>
          </a:xfrm>
          <a:prstGeom prst="rect">
            <a:avLst/>
          </a:prstGeom>
        </p:spPr>
      </p:pic>
      <p:sp>
        <p:nvSpPr>
          <p:cNvPr id="37" name="Rectangle 36">
            <a:extLst>
              <a:ext uri="{FF2B5EF4-FFF2-40B4-BE49-F238E27FC236}">
                <a16:creationId xmlns:a16="http://schemas.microsoft.com/office/drawing/2014/main" id="{C055954B-74BD-33D9-E0BD-A96C92460A4E}"/>
              </a:ext>
            </a:extLst>
          </p:cNvPr>
          <p:cNvSpPr/>
          <p:nvPr/>
        </p:nvSpPr>
        <p:spPr>
          <a:xfrm rot="18585296">
            <a:off x="10972800" y="-2080912"/>
            <a:ext cx="2438400" cy="3521238"/>
          </a:xfrm>
          <a:prstGeom prst="rect">
            <a:avLst/>
          </a:prstGeom>
          <a:solidFill>
            <a:srgbClr val="275E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65553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24" grpId="0"/>
      <p:bldP spid="26" grpId="0"/>
      <p:bldP spid="27" grpId="0"/>
      <p:bldP spid="28" grpId="0"/>
      <p:bldP spid="29" grpId="0"/>
      <p:bldP spid="30" grpId="0"/>
      <p:bldP spid="3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1449</TotalTime>
  <Words>711</Words>
  <Application>Microsoft Macintosh PowerPoint</Application>
  <PresentationFormat>Widescreen</PresentationFormat>
  <Paragraphs>163</Paragraphs>
  <Slides>30</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Aptos</vt:lpstr>
      <vt:lpstr>Aptos Display</vt:lpstr>
      <vt:lpstr>Arial</vt:lpstr>
      <vt:lpstr>Office Theme</vt:lpstr>
      <vt:lpstr>AI Risk Prediction for Bariatric Surgery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Tobias POTTIER</dc:creator>
  <cp:lastModifiedBy>Tobias POTTIER</cp:lastModifiedBy>
  <cp:revision>21</cp:revision>
  <dcterms:created xsi:type="dcterms:W3CDTF">2025-06-02T15:52:06Z</dcterms:created>
  <dcterms:modified xsi:type="dcterms:W3CDTF">2025-06-03T16:01:44Z</dcterms:modified>
</cp:coreProperties>
</file>

<file path=docProps/thumbnail.jpeg>
</file>